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media/image18.jpg" ContentType="image/png"/>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sldIdLst>
    <p:sldId id="297" r:id="rId2"/>
    <p:sldId id="272" r:id="rId3"/>
    <p:sldId id="316" r:id="rId4"/>
    <p:sldId id="273" r:id="rId5"/>
    <p:sldId id="269" r:id="rId6"/>
    <p:sldId id="262" r:id="rId7"/>
    <p:sldId id="317" r:id="rId8"/>
    <p:sldId id="278" r:id="rId9"/>
    <p:sldId id="279" r:id="rId10"/>
    <p:sldId id="281" r:id="rId11"/>
    <p:sldId id="280" r:id="rId12"/>
    <p:sldId id="298" r:id="rId13"/>
    <p:sldId id="291" r:id="rId14"/>
    <p:sldId id="285" r:id="rId15"/>
    <p:sldId id="286" r:id="rId16"/>
    <p:sldId id="271" r:id="rId17"/>
    <p:sldId id="293" r:id="rId18"/>
    <p:sldId id="299" r:id="rId19"/>
    <p:sldId id="300" r:id="rId20"/>
    <p:sldId id="301" r:id="rId21"/>
    <p:sldId id="302" r:id="rId22"/>
    <p:sldId id="303" r:id="rId23"/>
    <p:sldId id="304" r:id="rId24"/>
    <p:sldId id="305" r:id="rId25"/>
    <p:sldId id="256" r:id="rId26"/>
    <p:sldId id="307" r:id="rId27"/>
    <p:sldId id="294" r:id="rId28"/>
    <p:sldId id="282" r:id="rId29"/>
    <p:sldId id="308" r:id="rId30"/>
    <p:sldId id="309" r:id="rId31"/>
    <p:sldId id="310" r:id="rId32"/>
    <p:sldId id="268" r:id="rId33"/>
    <p:sldId id="287" r:id="rId34"/>
    <p:sldId id="312" r:id="rId35"/>
    <p:sldId id="275" r:id="rId36"/>
    <p:sldId id="296" r:id="rId37"/>
    <p:sldId id="313" r:id="rId38"/>
    <p:sldId id="314" r:id="rId39"/>
    <p:sldId id="315" r:id="rId40"/>
    <p:sldId id="260" r:id="rId4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Proxima Nova"/>
        <a:ea typeface="Proxima Nova"/>
        <a:cs typeface="Proxima Nova"/>
        <a:sym typeface="Proxima Nova"/>
      </a:defRPr>
    </a:lvl1pPr>
    <a:lvl2pPr marL="0" marR="0" indent="457200" algn="ctr" defTabSz="8255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Proxima Nova"/>
        <a:ea typeface="Proxima Nova"/>
        <a:cs typeface="Proxima Nova"/>
        <a:sym typeface="Proxima Nova"/>
      </a:defRPr>
    </a:lvl2pPr>
    <a:lvl3pPr marL="0" marR="0" indent="914400" algn="ctr" defTabSz="8255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Proxima Nova"/>
        <a:ea typeface="Proxima Nova"/>
        <a:cs typeface="Proxima Nova"/>
        <a:sym typeface="Proxima Nova"/>
      </a:defRPr>
    </a:lvl3pPr>
    <a:lvl4pPr marL="0" marR="0" indent="1371600" algn="ctr" defTabSz="8255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Proxima Nova"/>
        <a:ea typeface="Proxima Nova"/>
        <a:cs typeface="Proxima Nova"/>
        <a:sym typeface="Proxima Nova"/>
      </a:defRPr>
    </a:lvl4pPr>
    <a:lvl5pPr marL="0" marR="0" indent="1828800" algn="ctr" defTabSz="8255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Proxima Nova"/>
        <a:ea typeface="Proxima Nova"/>
        <a:cs typeface="Proxima Nova"/>
        <a:sym typeface="Proxima Nova"/>
      </a:defRPr>
    </a:lvl5pPr>
    <a:lvl6pPr marL="0" marR="0" indent="2286000" algn="ctr" defTabSz="8255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Proxima Nova"/>
        <a:ea typeface="Proxima Nova"/>
        <a:cs typeface="Proxima Nova"/>
        <a:sym typeface="Proxima Nova"/>
      </a:defRPr>
    </a:lvl6pPr>
    <a:lvl7pPr marL="0" marR="0" indent="2743200" algn="ctr" defTabSz="8255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Proxima Nova"/>
        <a:ea typeface="Proxima Nova"/>
        <a:cs typeface="Proxima Nova"/>
        <a:sym typeface="Proxima Nova"/>
      </a:defRPr>
    </a:lvl7pPr>
    <a:lvl8pPr marL="0" marR="0" indent="3200400" algn="ctr" defTabSz="8255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Proxima Nova"/>
        <a:ea typeface="Proxima Nova"/>
        <a:cs typeface="Proxima Nova"/>
        <a:sym typeface="Proxima Nova"/>
      </a:defRPr>
    </a:lvl8pPr>
    <a:lvl9pPr marL="0" marR="0" indent="3657600" algn="ctr" defTabSz="8255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Proxima Nova"/>
        <a:ea typeface="Proxima Nova"/>
        <a:cs typeface="Proxima Nova"/>
        <a:sym typeface="Proxima Nov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F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roxima Nova"/>
          <a:ea typeface="Proxima Nova"/>
          <a:cs typeface="Proxima Nova"/>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AEAEA"/>
          </a:solidFill>
        </a:fill>
      </a:tcStyle>
    </a:band2H>
    <a:firstCol>
      <a:tcTxStyle b="on" i="off">
        <a:font>
          <a:latin typeface="Proxima Nova"/>
          <a:ea typeface="Proxima Nova"/>
          <a:cs typeface="Proxima Nova"/>
        </a:font>
        <a:srgbClr val="4CA5D2"/>
      </a:tcTxStyle>
      <a:tcStyle>
        <a:tcBdr>
          <a:left>
            <a:ln w="12700" cap="flat">
              <a:noFill/>
              <a:miter lim="400000"/>
            </a:ln>
          </a:left>
          <a:right>
            <a:ln w="50800" cap="flat">
              <a:solidFill>
                <a:srgbClr val="03A8D6"/>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ff" i="off">
        <a:font>
          <a:latin typeface="Proxima Nova Medium"/>
          <a:ea typeface="Proxima Nova Medium"/>
          <a:cs typeface="Proxima Nova Medium"/>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50800" cap="flat">
              <a:solidFill>
                <a:srgbClr val="0BA8D6"/>
              </a:solidFill>
              <a:prstDash val="solid"/>
              <a:miter lim="400000"/>
            </a:ln>
          </a:top>
          <a:bottom>
            <a:ln w="12700" cap="flat">
              <a:noFill/>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Proxima Nova"/>
          <a:ea typeface="Proxima Nova"/>
          <a:cs typeface="Proxima Nova"/>
        </a:font>
        <a:srgbClr val="4CA5D2"/>
      </a:tcTxStyle>
      <a:tcStyle>
        <a:tcBdr>
          <a:left>
            <a:ln w="12700" cap="flat">
              <a:solidFill>
                <a:srgbClr val="000000"/>
              </a:solidFill>
              <a:prstDash val="solid"/>
              <a:miter lim="400000"/>
            </a:ln>
          </a:left>
          <a:right>
            <a:ln w="12700" cap="flat">
              <a:solidFill>
                <a:srgbClr val="000000"/>
              </a:solidFill>
              <a:prstDash val="solid"/>
              <a:miter lim="400000"/>
            </a:ln>
          </a:right>
          <a:top>
            <a:ln w="12700" cap="flat">
              <a:noFill/>
              <a:miter lim="400000"/>
            </a:ln>
          </a:top>
          <a:bottom>
            <a:ln w="50800" cap="flat">
              <a:solidFill>
                <a:srgbClr val="03A8D6"/>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Proxima Nova"/>
          <a:ea typeface="Proxima Nova"/>
          <a:cs typeface="Proxima Nova"/>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FFFFFF"/>
          </a:solidFill>
        </a:fill>
      </a:tcStyle>
    </a:wholeTbl>
    <a:band2H>
      <a:tcTxStyle/>
      <a:tcStyle>
        <a:tcBdr/>
        <a:fill>
          <a:solidFill>
            <a:srgbClr val="EAEAEA"/>
          </a:solidFill>
        </a:fill>
      </a:tcStyle>
    </a:band2H>
    <a:firstCol>
      <a:tcTxStyle b="off" i="off">
        <a:font>
          <a:latin typeface="Proxima Nova Medium"/>
          <a:ea typeface="Proxima Nova Medium"/>
          <a:cs typeface="Proxima Nova Medium"/>
        </a:font>
        <a:srgbClr val="000000"/>
      </a:tcTxStyle>
      <a:tcStyle>
        <a:tcBdr>
          <a:left>
            <a:ln w="12700" cap="flat">
              <a:noFill/>
              <a:miter lim="400000"/>
            </a:ln>
          </a:left>
          <a:right>
            <a:ln w="25400" cap="flat">
              <a:solidFill>
                <a:srgbClr val="008ABA"/>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FFFFFF"/>
          </a:solidFill>
        </a:fill>
      </a:tcStyle>
    </a:firstCol>
    <a:lastRow>
      <a:tcTxStyle b="off" i="off">
        <a:font>
          <a:latin typeface="Proxima Nova Medium"/>
          <a:ea typeface="Proxima Nova Medium"/>
          <a:cs typeface="Proxima Nova Medium"/>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008ABA"/>
              </a:solidFill>
              <a:prstDash val="solid"/>
              <a:miter lim="400000"/>
            </a:ln>
          </a:top>
          <a:bottom>
            <a:ln w="12700" cap="flat">
              <a:noFill/>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FFFFFF"/>
          </a:solidFill>
        </a:fill>
      </a:tcStyle>
    </a:lastRow>
    <a:firstRow>
      <a:tcTxStyle b="on" i="off">
        <a:font>
          <a:latin typeface="Proxima Nova"/>
          <a:ea typeface="Proxima Nova"/>
          <a:cs typeface="Proxima Nova"/>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noFill/>
              <a:miter lim="400000"/>
            </a:ln>
          </a:top>
          <a:bottom>
            <a:ln w="12700" cap="flat">
              <a:noFill/>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ADEFF"/>
          </a:solidFill>
        </a:fill>
      </a:tcStyle>
    </a:firstRow>
  </a:tblStyle>
  <a:tblStyle styleId="{EEE7283C-3CF3-47DC-8721-378D4A62B228}" styleName="">
    <a:tblBg/>
    <a:wholeTbl>
      <a:tcTxStyle b="off" i="off">
        <a:font>
          <a:latin typeface="Proxima Nova"/>
          <a:ea typeface="Proxima Nova"/>
          <a:cs typeface="Proxima Nova"/>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FFFFFF"/>
          </a:solidFill>
        </a:fill>
      </a:tcStyle>
    </a:wholeTbl>
    <a:band2H>
      <a:tcTxStyle/>
      <a:tcStyle>
        <a:tcBdr/>
        <a:fill>
          <a:solidFill>
            <a:srgbClr val="EAEAEB"/>
          </a:solidFill>
        </a:fill>
      </a:tcStyle>
    </a:band2H>
    <a:firstCol>
      <a:tcTxStyle b="off" i="off">
        <a:font>
          <a:latin typeface="Proxima Nova Medium"/>
          <a:ea typeface="Proxima Nova Medium"/>
          <a:cs typeface="Proxima Nova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hueOff val="390196"/>
              <a:satOff val="16169"/>
              <a:lumOff val="-19584"/>
            </a:schemeClr>
          </a:solidFill>
        </a:fill>
      </a:tcStyle>
    </a:firstCol>
    <a:lastRow>
      <a:tcTxStyle b="off" i="off">
        <a:font>
          <a:latin typeface="Proxima Nova"/>
          <a:ea typeface="Proxima Nova"/>
          <a:cs typeface="Proxima Nova"/>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FFFFFF"/>
          </a:solidFill>
        </a:fill>
      </a:tcStyle>
    </a:lastRow>
    <a:firstRow>
      <a:tcTxStyle b="off" i="off">
        <a:font>
          <a:latin typeface="Proxima Nova Medium"/>
          <a:ea typeface="Proxima Nova Medium"/>
          <a:cs typeface="Proxima Nova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chemeClr val="accent2">
              <a:hueOff val="312616"/>
              <a:satOff val="21048"/>
              <a:lumOff val="-29411"/>
            </a:schemeClr>
          </a:solidFill>
        </a:fill>
      </a:tcStyle>
    </a:firstRow>
  </a:tblStyle>
  <a:tblStyle styleId="{CF821DB8-F4EB-4A41-A1BA-3FCAFE7338EE}" styleName="">
    <a:tblBg/>
    <a:wholeTbl>
      <a:tcTxStyle b="off" i="off">
        <a:font>
          <a:latin typeface="Proxima Nova"/>
          <a:ea typeface="Proxima Nova"/>
          <a:cs typeface="Proxima Nova"/>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
          <a:latin typeface="Proxima Nova Medium"/>
          <a:ea typeface="Proxima Nova Medium"/>
          <a:cs typeface="Proxima Nova Medium"/>
        </a:font>
        <a:srgbClr val="000000"/>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D238"/>
          </a:solidFill>
        </a:fill>
      </a:tcStyle>
    </a:firstCol>
    <a:lastRow>
      <a:tcTxStyle b="off" i="off">
        <a:font>
          <a:latin typeface="Proxima Nova Medium"/>
          <a:ea typeface="Proxima Nova Medium"/>
          <a:cs typeface="Proxima Nova Medium"/>
        </a:font>
        <a:srgbClr val="000000"/>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F7EA"/>
          </a:solidFill>
        </a:fill>
      </a:tcStyle>
    </a:lastRow>
    <a:firstRow>
      <a:tcTxStyle b="off" i="off">
        <a:font>
          <a:latin typeface="Proxima Nova Medium"/>
          <a:ea typeface="Proxima Nova Medium"/>
          <a:cs typeface="Proxima Nova Medium"/>
        </a:font>
        <a:srgbClr val="000000"/>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A00"/>
          </a:solidFill>
        </a:fill>
      </a:tcStyle>
    </a:firstRow>
  </a:tblStyle>
  <a:tblStyle styleId="{33BA23B1-9221-436E-865A-0063620EA4FD}" styleName="">
    <a:tblBg/>
    <a:wholeTbl>
      <a:tcTxStyle b="off" i="off">
        <a:font>
          <a:latin typeface="Proxima Nova"/>
          <a:ea typeface="Proxima Nova"/>
          <a:cs typeface="Proxima Nova"/>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wholeTbl>
    <a:band2H>
      <a:tcTxStyle/>
      <a:tcStyle>
        <a:tcBdr/>
        <a:fill>
          <a:solidFill>
            <a:srgbClr val="EBEBEB"/>
          </a:solidFill>
        </a:fill>
      </a:tcStyle>
    </a:band2H>
    <a:firstCol>
      <a:tcTxStyle b="on" i="off">
        <a:font>
          <a:latin typeface="Proxima Nova"/>
          <a:ea typeface="Proxima Nova"/>
          <a:cs typeface="Proxima Nova"/>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219922"/>
              <a:satOff val="-56679"/>
              <a:lumOff val="-26479"/>
            </a:schemeClr>
          </a:solidFill>
        </a:fill>
      </a:tcStyle>
    </a:firstCol>
    <a:lastRow>
      <a:tcTxStyle b="off" i="off">
        <a:font>
          <a:latin typeface="Proxima Nova Medium"/>
          <a:ea typeface="Proxima Nova Medium"/>
          <a:cs typeface="Proxima Nova Medium"/>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AEBEB"/>
          </a:solidFill>
        </a:fill>
      </a:tcStyle>
    </a:lastRow>
    <a:firstRow>
      <a:tcTxStyle b="on" i="off">
        <a:font>
          <a:latin typeface="Proxima Nova"/>
          <a:ea typeface="Proxima Nova"/>
          <a:cs typeface="Proxima Nova"/>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228106"/>
              <a:satOff val="-38633"/>
              <a:lumOff val="-17889"/>
            </a:schemeClr>
          </a:solidFill>
        </a:fill>
      </a:tcStyle>
    </a:firstRow>
  </a:tblStyle>
  <a:tblStyle styleId="{2708684C-4D16-4618-839F-0558EEFCDFE6}" styleName="">
    <a:tblBg/>
    <a:wholeTbl>
      <a:tcTxStyle b="off" i="off">
        <a:font>
          <a:latin typeface="Proxima Nova"/>
          <a:ea typeface="Proxima Nova"/>
          <a:cs typeface="Proxima Nova"/>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5D5D5"/>
          </a:solidFill>
        </a:fill>
      </a:tcStyle>
    </a:wholeTbl>
    <a:band2H>
      <a:tcTxStyle/>
      <a:tcStyle>
        <a:tcBdr/>
        <a:fill>
          <a:solidFill>
            <a:srgbClr val="BBBBBB"/>
          </a:solidFill>
        </a:fill>
      </a:tcStyle>
    </a:band2H>
    <a:firstCol>
      <a:tcTxStyle b="on" i="off">
        <a:font>
          <a:latin typeface="Proxima Nova"/>
          <a:ea typeface="Proxima Nova"/>
          <a:cs typeface="Proxima Nov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E5E5E"/>
          </a:solidFill>
        </a:fill>
      </a:tcStyle>
    </a:firstCol>
    <a:lastRow>
      <a:tcTxStyle b="on" i="off">
        <a:font>
          <a:latin typeface="Proxima Nova"/>
          <a:ea typeface="Proxima Nova"/>
          <a:cs typeface="Proxima Nov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29292"/>
          </a:solidFill>
        </a:fill>
      </a:tcStyle>
    </a:lastRow>
    <a:firstRow>
      <a:tcTxStyle b="on" i="off">
        <a:font>
          <a:latin typeface="Proxima Nova"/>
          <a:ea typeface="Proxima Nova"/>
          <a:cs typeface="Proxima Nov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2929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462" autoAdjust="0"/>
  </p:normalViewPr>
  <p:slideViewPr>
    <p:cSldViewPr snapToGrid="0" snapToObjects="1">
      <p:cViewPr varScale="1">
        <p:scale>
          <a:sx n="31" d="100"/>
          <a:sy n="31" d="100"/>
        </p:scale>
        <p:origin x="83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7" name="Shape 147"/>
          <p:cNvSpPr>
            <a:spLocks noGrp="1" noRot="1" noChangeAspect="1"/>
          </p:cNvSpPr>
          <p:nvPr>
            <p:ph type="sldImg"/>
          </p:nvPr>
        </p:nvSpPr>
        <p:spPr>
          <a:xfrm>
            <a:off x="1143000" y="685800"/>
            <a:ext cx="4572000" cy="3429000"/>
          </a:xfrm>
          <a:prstGeom prst="rect">
            <a:avLst/>
          </a:prstGeom>
        </p:spPr>
        <p:txBody>
          <a:bodyPr/>
          <a:lstStyle/>
          <a:p>
            <a:endParaRPr/>
          </a:p>
        </p:txBody>
      </p:sp>
      <p:sp>
        <p:nvSpPr>
          <p:cNvPr id="148" name="Shape 14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562195818"/>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C243C9D-CABD-4018-935E-6C325592ADC0}" type="slidenum">
              <a:rPr lang="en-IN" smtClean="0"/>
              <a:t>2</a:t>
            </a:fld>
            <a:endParaRPr lang="en-IN"/>
          </a:p>
        </p:txBody>
      </p:sp>
    </p:spTree>
    <p:extLst>
      <p:ext uri="{BB962C8B-B14F-4D97-AF65-F5344CB8AC3E}">
        <p14:creationId xmlns:p14="http://schemas.microsoft.com/office/powerpoint/2010/main" val="2624933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Team building activity</a:t>
            </a:r>
          </a:p>
        </p:txBody>
      </p:sp>
    </p:spTree>
    <p:extLst>
      <p:ext uri="{BB962C8B-B14F-4D97-AF65-F5344CB8AC3E}">
        <p14:creationId xmlns:p14="http://schemas.microsoft.com/office/powerpoint/2010/main" val="2620644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sz="2400">
                <a:solidFill>
                  <a:schemeClr val="tx1"/>
                </a:solidFill>
                <a:latin typeface="Californian FB" panose="0207040306080B030204" pitchFamily="18" charset="0"/>
              </a:rPr>
              <a:t>story of a carrot, an egg and coffee beans</a:t>
            </a:r>
          </a:p>
          <a:p>
            <a:endParaRPr lang="en-IN" dirty="0"/>
          </a:p>
        </p:txBody>
      </p:sp>
    </p:spTree>
    <p:extLst>
      <p:ext uri="{BB962C8B-B14F-4D97-AF65-F5344CB8AC3E}">
        <p14:creationId xmlns:p14="http://schemas.microsoft.com/office/powerpoint/2010/main" val="1329619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gn="ctr">
              <a:buNone/>
            </a:pPr>
            <a:r>
              <a:rPr lang="en-US" sz="2400" i="0" dirty="0">
                <a:solidFill>
                  <a:srgbClr val="0070C0"/>
                </a:solidFill>
                <a:effectLst/>
              </a:rPr>
              <a:t>A </a:t>
            </a:r>
            <a:r>
              <a:rPr lang="en-US" sz="2400" i="0" dirty="0" err="1">
                <a:solidFill>
                  <a:srgbClr val="0070C0"/>
                </a:solidFill>
                <a:effectLst/>
              </a:rPr>
              <a:t>A</a:t>
            </a:r>
            <a:endParaRPr lang="en-US" sz="2400" i="0" dirty="0">
              <a:solidFill>
                <a:srgbClr val="0070C0"/>
              </a:solidFill>
              <a:effectLst/>
            </a:endParaRPr>
          </a:p>
        </p:txBody>
      </p:sp>
    </p:spTree>
    <p:extLst>
      <p:ext uri="{BB962C8B-B14F-4D97-AF65-F5344CB8AC3E}">
        <p14:creationId xmlns:p14="http://schemas.microsoft.com/office/powerpoint/2010/main" val="112946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N" dirty="0"/>
              <a:t>Tell us an incident where you have walked in the other person’s shoes, at</a:t>
            </a:r>
            <a:r>
              <a:rPr lang="en-IN" baseline="0" dirty="0"/>
              <a:t> work place, with friends or at home</a:t>
            </a:r>
            <a:endParaRPr lang="en-IN" dirty="0"/>
          </a:p>
        </p:txBody>
      </p:sp>
    </p:spTree>
    <p:extLst>
      <p:ext uri="{BB962C8B-B14F-4D97-AF65-F5344CB8AC3E}">
        <p14:creationId xmlns:p14="http://schemas.microsoft.com/office/powerpoint/2010/main" val="4292512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N" dirty="0"/>
              <a:t>Tell us an incident where you have walked in the other person’s shoes, at</a:t>
            </a:r>
            <a:r>
              <a:rPr lang="en-IN" baseline="0" dirty="0"/>
              <a:t> work place, with friends or at home</a:t>
            </a:r>
            <a:endParaRPr lang="en-IN" dirty="0"/>
          </a:p>
        </p:txBody>
      </p:sp>
    </p:spTree>
    <p:extLst>
      <p:ext uri="{BB962C8B-B14F-4D97-AF65-F5344CB8AC3E}">
        <p14:creationId xmlns:p14="http://schemas.microsoft.com/office/powerpoint/2010/main" val="1017986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N" dirty="0"/>
              <a:t>Tell us an incident where you have walked in the other person’s shoes, at</a:t>
            </a:r>
            <a:r>
              <a:rPr lang="en-IN" baseline="0" dirty="0"/>
              <a:t> work place, with friends or at home</a:t>
            </a:r>
            <a:endParaRPr lang="en-IN" dirty="0"/>
          </a:p>
        </p:txBody>
      </p:sp>
    </p:spTree>
    <p:extLst>
      <p:ext uri="{BB962C8B-B14F-4D97-AF65-F5344CB8AC3E}">
        <p14:creationId xmlns:p14="http://schemas.microsoft.com/office/powerpoint/2010/main" val="42507639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N" dirty="0"/>
              <a:t>Draw and paint the</a:t>
            </a:r>
            <a:r>
              <a:rPr lang="en-IN" baseline="0" dirty="0"/>
              <a:t> emotions using only your fingers</a:t>
            </a:r>
            <a:endParaRPr lang="en-IN" dirty="0"/>
          </a:p>
        </p:txBody>
      </p:sp>
    </p:spTree>
    <p:extLst>
      <p:ext uri="{BB962C8B-B14F-4D97-AF65-F5344CB8AC3E}">
        <p14:creationId xmlns:p14="http://schemas.microsoft.com/office/powerpoint/2010/main" val="68684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N" dirty="0"/>
              <a:t>Draw and paint the</a:t>
            </a:r>
            <a:r>
              <a:rPr lang="en-IN" baseline="0" dirty="0"/>
              <a:t> emotions using only your fingers</a:t>
            </a:r>
            <a:endParaRPr lang="en-IN" dirty="0"/>
          </a:p>
        </p:txBody>
      </p:sp>
    </p:spTree>
    <p:extLst>
      <p:ext uri="{BB962C8B-B14F-4D97-AF65-F5344CB8AC3E}">
        <p14:creationId xmlns:p14="http://schemas.microsoft.com/office/powerpoint/2010/main" val="839938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N" dirty="0"/>
              <a:t>Draw and paint the</a:t>
            </a:r>
            <a:r>
              <a:rPr lang="en-IN" baseline="0" dirty="0"/>
              <a:t> emotions using only your fingers</a:t>
            </a:r>
            <a:endParaRPr lang="en-IN" dirty="0"/>
          </a:p>
        </p:txBody>
      </p:sp>
    </p:spTree>
    <p:extLst>
      <p:ext uri="{BB962C8B-B14F-4D97-AF65-F5344CB8AC3E}">
        <p14:creationId xmlns:p14="http://schemas.microsoft.com/office/powerpoint/2010/main" val="319378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gn="ctr">
              <a:buNone/>
            </a:pPr>
            <a:r>
              <a:rPr lang="en-US" sz="2400" i="0" dirty="0">
                <a:solidFill>
                  <a:srgbClr val="0070C0"/>
                </a:solidFill>
                <a:effectLst/>
              </a:rPr>
              <a:t>MAY BE YES, MAY BE NO</a:t>
            </a:r>
          </a:p>
        </p:txBody>
      </p:sp>
    </p:spTree>
    <p:extLst>
      <p:ext uri="{BB962C8B-B14F-4D97-AF65-F5344CB8AC3E}">
        <p14:creationId xmlns:p14="http://schemas.microsoft.com/office/powerpoint/2010/main" val="898073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gn="ctr">
              <a:buNone/>
            </a:pPr>
            <a:r>
              <a:rPr lang="en-US" sz="2400" i="0" dirty="0">
                <a:solidFill>
                  <a:srgbClr val="0070C0"/>
                </a:solidFill>
                <a:effectLst/>
              </a:rPr>
              <a:t>PUPPIES FOR SALE</a:t>
            </a:r>
          </a:p>
        </p:txBody>
      </p:sp>
    </p:spTree>
    <p:extLst>
      <p:ext uri="{BB962C8B-B14F-4D97-AF65-F5344CB8AC3E}">
        <p14:creationId xmlns:p14="http://schemas.microsoft.com/office/powerpoint/2010/main" val="1246062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gn="ctr">
              <a:buNone/>
            </a:pPr>
            <a:r>
              <a:rPr lang="en-US" sz="2400" i="0" dirty="0">
                <a:solidFill>
                  <a:srgbClr val="0070C0"/>
                </a:solidFill>
                <a:effectLst/>
              </a:rPr>
              <a:t>DICE DEBRIEF</a:t>
            </a:r>
          </a:p>
        </p:txBody>
      </p:sp>
    </p:spTree>
    <p:extLst>
      <p:ext uri="{BB962C8B-B14F-4D97-AF65-F5344CB8AC3E}">
        <p14:creationId xmlns:p14="http://schemas.microsoft.com/office/powerpoint/2010/main" val="31828851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gn="ctr">
              <a:buNone/>
            </a:pPr>
            <a:endParaRPr lang="en-US" sz="2400" i="0" dirty="0">
              <a:solidFill>
                <a:srgbClr val="0070C0"/>
              </a:solidFill>
              <a:effectLst/>
            </a:endParaRPr>
          </a:p>
        </p:txBody>
      </p:sp>
    </p:spTree>
    <p:extLst>
      <p:ext uri="{BB962C8B-B14F-4D97-AF65-F5344CB8AC3E}">
        <p14:creationId xmlns:p14="http://schemas.microsoft.com/office/powerpoint/2010/main" val="4537723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N" dirty="0"/>
              <a:t>Ways To</a:t>
            </a:r>
            <a:r>
              <a:rPr lang="en-IN" baseline="0" dirty="0"/>
              <a:t> Deal With Uncertainty</a:t>
            </a:r>
            <a:endParaRPr lang="en-IN" dirty="0"/>
          </a:p>
        </p:txBody>
      </p:sp>
    </p:spTree>
    <p:extLst>
      <p:ext uri="{BB962C8B-B14F-4D97-AF65-F5344CB8AC3E}">
        <p14:creationId xmlns:p14="http://schemas.microsoft.com/office/powerpoint/2010/main" val="3557152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gn="ctr">
              <a:buNone/>
            </a:pPr>
            <a:r>
              <a:rPr lang="en-US" sz="2400" i="0" dirty="0">
                <a:solidFill>
                  <a:srgbClr val="0070C0"/>
                </a:solidFill>
                <a:effectLst/>
              </a:rPr>
              <a:t>What kind of a person will Sonali grow up to be?</a:t>
            </a:r>
          </a:p>
        </p:txBody>
      </p:sp>
    </p:spTree>
    <p:extLst>
      <p:ext uri="{BB962C8B-B14F-4D97-AF65-F5344CB8AC3E}">
        <p14:creationId xmlns:p14="http://schemas.microsoft.com/office/powerpoint/2010/main" val="849257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N" dirty="0"/>
              <a:t>WORDS</a:t>
            </a:r>
            <a:r>
              <a:rPr lang="en-IN" baseline="0" dirty="0"/>
              <a:t> OF HOPE</a:t>
            </a:r>
            <a:endParaRPr lang="en-IN" dirty="0"/>
          </a:p>
        </p:txBody>
      </p:sp>
    </p:spTree>
    <p:extLst>
      <p:ext uri="{BB962C8B-B14F-4D97-AF65-F5344CB8AC3E}">
        <p14:creationId xmlns:p14="http://schemas.microsoft.com/office/powerpoint/2010/main" val="10141122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N" dirty="0"/>
              <a:t>Which are you? When adversity knocks on</a:t>
            </a:r>
            <a:r>
              <a:rPr lang="en-IN" baseline="0" dirty="0"/>
              <a:t> your door, how do you respond? </a:t>
            </a:r>
            <a:r>
              <a:rPr lang="en-IN" baseline="0" dirty="0" err="1"/>
              <a:t>Areyou</a:t>
            </a:r>
            <a:r>
              <a:rPr lang="en-IN" baseline="0" dirty="0"/>
              <a:t> a carrot, an egg or a coffee bean?</a:t>
            </a:r>
            <a:endParaRPr lang="en-IN" dirty="0"/>
          </a:p>
        </p:txBody>
      </p:sp>
    </p:spTree>
    <p:extLst>
      <p:ext uri="{BB962C8B-B14F-4D97-AF65-F5344CB8AC3E}">
        <p14:creationId xmlns:p14="http://schemas.microsoft.com/office/powerpoint/2010/main" val="4371264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gn="ctr">
              <a:buNone/>
            </a:pPr>
            <a:r>
              <a:rPr lang="en-US" sz="2400" i="0" dirty="0">
                <a:solidFill>
                  <a:srgbClr val="0070C0"/>
                </a:solidFill>
                <a:effectLst/>
              </a:rPr>
              <a:t>DICE DEBRIEF</a:t>
            </a:r>
          </a:p>
        </p:txBody>
      </p:sp>
    </p:spTree>
    <p:extLst>
      <p:ext uri="{BB962C8B-B14F-4D97-AF65-F5344CB8AC3E}">
        <p14:creationId xmlns:p14="http://schemas.microsoft.com/office/powerpoint/2010/main" val="5836381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N" dirty="0">
                <a:latin typeface="Proxima Nova"/>
              </a:rPr>
              <a:t>When you change your words, you change</a:t>
            </a:r>
            <a:r>
              <a:rPr lang="en-IN" baseline="0" dirty="0">
                <a:latin typeface="Proxima Nova"/>
              </a:rPr>
              <a:t> your </a:t>
            </a:r>
            <a:r>
              <a:rPr lang="en-IN" baseline="0" dirty="0" err="1">
                <a:latin typeface="Proxima Nova"/>
              </a:rPr>
              <a:t>mindset</a:t>
            </a:r>
            <a:endParaRPr lang="en-IN" dirty="0">
              <a:latin typeface="Proxima Nova"/>
            </a:endParaRPr>
          </a:p>
        </p:txBody>
      </p:sp>
    </p:spTree>
    <p:extLst>
      <p:ext uri="{BB962C8B-B14F-4D97-AF65-F5344CB8AC3E}">
        <p14:creationId xmlns:p14="http://schemas.microsoft.com/office/powerpoint/2010/main" val="867767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N" dirty="0"/>
              <a:t>Success had less to do with innate ability and everything to do with </a:t>
            </a:r>
            <a:r>
              <a:rPr lang="en-IN" dirty="0" err="1"/>
              <a:t>mindset</a:t>
            </a:r>
            <a:r>
              <a:rPr lang="en-IN" dirty="0"/>
              <a:t>. Growth mind-set opens a world of possibilities to all of us</a:t>
            </a:r>
          </a:p>
        </p:txBody>
      </p:sp>
    </p:spTree>
    <p:extLst>
      <p:ext uri="{BB962C8B-B14F-4D97-AF65-F5344CB8AC3E}">
        <p14:creationId xmlns:p14="http://schemas.microsoft.com/office/powerpoint/2010/main" val="24533775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N" dirty="0"/>
              <a:t>“The illiterate of the 21</a:t>
            </a:r>
            <a:r>
              <a:rPr lang="en-IN" baseline="30000" dirty="0"/>
              <a:t>st</a:t>
            </a:r>
            <a:r>
              <a:rPr lang="en-IN" dirty="0"/>
              <a:t> century will not be those who cannot read and write, but those who cannot learn, unlearn and relearn”</a:t>
            </a:r>
          </a:p>
        </p:txBody>
      </p:sp>
    </p:spTree>
    <p:extLst>
      <p:ext uri="{BB962C8B-B14F-4D97-AF65-F5344CB8AC3E}">
        <p14:creationId xmlns:p14="http://schemas.microsoft.com/office/powerpoint/2010/main" val="4025354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gn="ctr">
              <a:buNone/>
            </a:pPr>
            <a:r>
              <a:rPr lang="en-US" sz="2400" i="0" dirty="0">
                <a:solidFill>
                  <a:srgbClr val="0070C0"/>
                </a:solidFill>
                <a:effectLst/>
              </a:rPr>
              <a:t>PUPPIES FOR SALE</a:t>
            </a:r>
          </a:p>
        </p:txBody>
      </p:sp>
    </p:spTree>
    <p:extLst>
      <p:ext uri="{BB962C8B-B14F-4D97-AF65-F5344CB8AC3E}">
        <p14:creationId xmlns:p14="http://schemas.microsoft.com/office/powerpoint/2010/main" val="8980730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N" dirty="0"/>
              <a:t>How</a:t>
            </a:r>
            <a:r>
              <a:rPr lang="en-IN" baseline="0" dirty="0"/>
              <a:t> can we make HUMANs more effective at work</a:t>
            </a:r>
            <a:endParaRPr lang="en-IN" dirty="0"/>
          </a:p>
        </p:txBody>
      </p:sp>
    </p:spTree>
    <p:extLst>
      <p:ext uri="{BB962C8B-B14F-4D97-AF65-F5344CB8AC3E}">
        <p14:creationId xmlns:p14="http://schemas.microsoft.com/office/powerpoint/2010/main" val="42788689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0588979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N" b="1" dirty="0"/>
              <a:t>What changes people is when their SHOULD, becomes a MUST.</a:t>
            </a:r>
          </a:p>
          <a:p>
            <a:r>
              <a:rPr lang="en-IN" dirty="0"/>
              <a:t>When suddenly, the thing they said should happen, HAS to happen.</a:t>
            </a:r>
            <a:br>
              <a:rPr lang="en-IN" dirty="0"/>
            </a:br>
            <a:r>
              <a:rPr lang="en-IN" dirty="0"/>
              <a:t>‍‍ ‍‍</a:t>
            </a:r>
            <a:br>
              <a:rPr lang="en-IN" dirty="0"/>
            </a:br>
            <a:endParaRPr lang="en-IN" dirty="0"/>
          </a:p>
          <a:p>
            <a:endParaRPr lang="en-IN" dirty="0"/>
          </a:p>
        </p:txBody>
      </p:sp>
    </p:spTree>
    <p:extLst>
      <p:ext uri="{BB962C8B-B14F-4D97-AF65-F5344CB8AC3E}">
        <p14:creationId xmlns:p14="http://schemas.microsoft.com/office/powerpoint/2010/main" val="1079761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gn="ctr">
              <a:buNone/>
            </a:pPr>
            <a:r>
              <a:rPr lang="en-US" sz="2400" i="0" dirty="0">
                <a:solidFill>
                  <a:srgbClr val="0070C0"/>
                </a:solidFill>
                <a:effectLst/>
              </a:rPr>
              <a:t>What comes to mind when you think of the word apathy?</a:t>
            </a:r>
          </a:p>
        </p:txBody>
      </p:sp>
    </p:spTree>
    <p:extLst>
      <p:ext uri="{BB962C8B-B14F-4D97-AF65-F5344CB8AC3E}">
        <p14:creationId xmlns:p14="http://schemas.microsoft.com/office/powerpoint/2010/main" val="84925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gn="ctr">
              <a:buNone/>
            </a:pPr>
            <a:r>
              <a:rPr lang="en-US" sz="2400" i="0" dirty="0">
                <a:solidFill>
                  <a:srgbClr val="0070C0"/>
                </a:solidFill>
                <a:effectLst/>
              </a:rPr>
              <a:t>If you look at the overall arch of your life, tell me about what role has empathy played, what insights did you learn along the way? Starting with your parents, did you feel empathy from them? When did you feel the deepest empathy? When didn’t you feel empathy?</a:t>
            </a:r>
          </a:p>
        </p:txBody>
      </p:sp>
    </p:spTree>
    <p:extLst>
      <p:ext uri="{BB962C8B-B14F-4D97-AF65-F5344CB8AC3E}">
        <p14:creationId xmlns:p14="http://schemas.microsoft.com/office/powerpoint/2010/main" val="990219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gn="ctr">
              <a:buNone/>
            </a:pPr>
            <a:endParaRPr lang="en-US" sz="2400" i="0" dirty="0">
              <a:solidFill>
                <a:srgbClr val="0070C0"/>
              </a:solidFill>
              <a:effectLst/>
            </a:endParaRPr>
          </a:p>
        </p:txBody>
      </p:sp>
    </p:spTree>
    <p:extLst>
      <p:ext uri="{BB962C8B-B14F-4D97-AF65-F5344CB8AC3E}">
        <p14:creationId xmlns:p14="http://schemas.microsoft.com/office/powerpoint/2010/main" val="3064216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N" dirty="0"/>
              <a:t>Are you showing your employees enough support?</a:t>
            </a:r>
          </a:p>
        </p:txBody>
      </p:sp>
    </p:spTree>
    <p:extLst>
      <p:ext uri="{BB962C8B-B14F-4D97-AF65-F5344CB8AC3E}">
        <p14:creationId xmlns:p14="http://schemas.microsoft.com/office/powerpoint/2010/main" val="3557152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921572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N" dirty="0"/>
              <a:t>“Empathy is foundational to effective leadership. When we put ourselves in the shoes of another, we learn to do what’s right for those we lead”</a:t>
            </a:r>
          </a:p>
        </p:txBody>
      </p:sp>
    </p:spTree>
    <p:extLst>
      <p:ext uri="{BB962C8B-B14F-4D97-AF65-F5344CB8AC3E}">
        <p14:creationId xmlns:p14="http://schemas.microsoft.com/office/powerpoint/2010/main" val="2195697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00BFF3"/>
        </a:solidFill>
        <a:effectLst/>
      </p:bgPr>
    </p:bg>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19200" y="1917700"/>
            <a:ext cx="21945600" cy="706628"/>
          </a:xfrm>
          <a:prstGeom prst="rect">
            <a:avLst/>
          </a:prstGeom>
        </p:spPr>
        <p:txBody>
          <a:bodyPr anchor="ctr"/>
          <a:lstStyle>
            <a:lvl1pPr marL="0" indent="0" defTabSz="825500">
              <a:lnSpc>
                <a:spcPct val="120000"/>
              </a:lnSpc>
              <a:spcBef>
                <a:spcPts val="0"/>
              </a:spcBef>
              <a:buClrTx/>
              <a:buSzTx/>
              <a:buNone/>
              <a:defRPr sz="3600" b="0" cap="all">
                <a:solidFill>
                  <a:srgbClr val="FFFFFF"/>
                </a:solidFill>
                <a:latin typeface="Proxima Nova Extrabold"/>
                <a:ea typeface="Proxima Nova Extrabold"/>
                <a:cs typeface="Proxima Nova Extrabold"/>
                <a:sym typeface="Proxima Nova Extrabold"/>
              </a:defRPr>
            </a:lvl1pPr>
          </a:lstStyle>
          <a:p>
            <a:r>
              <a:t>Author and Date</a:t>
            </a:r>
          </a:p>
        </p:txBody>
      </p:sp>
      <p:sp>
        <p:nvSpPr>
          <p:cNvPr id="12" name="Body Level One…"/>
          <p:cNvSpPr txBox="1">
            <a:spLocks noGrp="1"/>
          </p:cNvSpPr>
          <p:nvPr>
            <p:ph type="body" sz="quarter" idx="1" hasCustomPrompt="1"/>
          </p:nvPr>
        </p:nvSpPr>
        <p:spPr>
          <a:xfrm>
            <a:off x="1219200" y="8648700"/>
            <a:ext cx="21945600" cy="2095500"/>
          </a:xfrm>
          <a:prstGeom prst="rect">
            <a:avLst/>
          </a:prstGeom>
        </p:spPr>
        <p:txBody>
          <a:bodyPr/>
          <a:lstStyle>
            <a:lvl1pPr marL="0" indent="0">
              <a:lnSpc>
                <a:spcPct val="90000"/>
              </a:lnSpc>
              <a:spcBef>
                <a:spcPts val="0"/>
              </a:spcBef>
              <a:buClrTx/>
              <a:buSzTx/>
              <a:buNone/>
              <a:defRPr sz="5200" b="0" spc="-52">
                <a:solidFill>
                  <a:srgbClr val="000000"/>
                </a:solidFill>
                <a:latin typeface="Proxima Nova Semibold"/>
                <a:ea typeface="Proxima Nova Semibold"/>
                <a:cs typeface="Proxima Nova Semibold"/>
                <a:sym typeface="Proxima Nova Semibold"/>
              </a:defRPr>
            </a:lvl1pPr>
            <a:lvl2pPr marL="0" indent="457200">
              <a:lnSpc>
                <a:spcPct val="90000"/>
              </a:lnSpc>
              <a:spcBef>
                <a:spcPts val="0"/>
              </a:spcBef>
              <a:buClrTx/>
              <a:buSzTx/>
              <a:buNone/>
              <a:defRPr sz="5200" b="0" spc="-52">
                <a:solidFill>
                  <a:srgbClr val="000000"/>
                </a:solidFill>
                <a:latin typeface="Proxima Nova Semibold"/>
                <a:ea typeface="Proxima Nova Semibold"/>
                <a:cs typeface="Proxima Nova Semibold"/>
                <a:sym typeface="Proxima Nova Semibold"/>
              </a:defRPr>
            </a:lvl2pPr>
            <a:lvl3pPr marL="0" indent="914400">
              <a:lnSpc>
                <a:spcPct val="90000"/>
              </a:lnSpc>
              <a:spcBef>
                <a:spcPts val="0"/>
              </a:spcBef>
              <a:buClrTx/>
              <a:buSzTx/>
              <a:buNone/>
              <a:defRPr sz="5200" b="0" spc="-52">
                <a:solidFill>
                  <a:srgbClr val="000000"/>
                </a:solidFill>
                <a:latin typeface="Proxima Nova Semibold"/>
                <a:ea typeface="Proxima Nova Semibold"/>
                <a:cs typeface="Proxima Nova Semibold"/>
                <a:sym typeface="Proxima Nova Semibold"/>
              </a:defRPr>
            </a:lvl3pPr>
            <a:lvl4pPr marL="0" indent="1371600">
              <a:lnSpc>
                <a:spcPct val="90000"/>
              </a:lnSpc>
              <a:spcBef>
                <a:spcPts val="0"/>
              </a:spcBef>
              <a:buClrTx/>
              <a:buSzTx/>
              <a:buNone/>
              <a:defRPr sz="5200" b="0" spc="-52">
                <a:solidFill>
                  <a:srgbClr val="000000"/>
                </a:solidFill>
                <a:latin typeface="Proxima Nova Semibold"/>
                <a:ea typeface="Proxima Nova Semibold"/>
                <a:cs typeface="Proxima Nova Semibold"/>
                <a:sym typeface="Proxima Nova Semibold"/>
              </a:defRPr>
            </a:lvl4pPr>
            <a:lvl5pPr marL="0" indent="1828800">
              <a:lnSpc>
                <a:spcPct val="90000"/>
              </a:lnSpc>
              <a:spcBef>
                <a:spcPts val="0"/>
              </a:spcBef>
              <a:buClrTx/>
              <a:buSzTx/>
              <a:buNone/>
              <a:defRPr sz="5200" b="0" spc="-52">
                <a:solidFill>
                  <a:srgbClr val="000000"/>
                </a:solidFill>
                <a:latin typeface="Proxima Nova Semibold"/>
                <a:ea typeface="Proxima Nova Semibold"/>
                <a:cs typeface="Proxima Nova Semibold"/>
                <a:sym typeface="Proxima Nova Semibold"/>
              </a:defRPr>
            </a:lvl5pPr>
          </a:lstStyle>
          <a:p>
            <a:r>
              <a:t>Presentation Subtitle</a:t>
            </a:r>
          </a:p>
          <a:p>
            <a:pPr lvl="1"/>
            <a:endParaRPr/>
          </a:p>
          <a:p>
            <a:pPr lvl="2"/>
            <a:endParaRPr/>
          </a:p>
          <a:p>
            <a:pPr lvl="3"/>
            <a:endParaRPr/>
          </a:p>
          <a:p>
            <a:pPr lvl="4"/>
            <a:endParaRPr/>
          </a:p>
        </p:txBody>
      </p:sp>
      <p:sp>
        <p:nvSpPr>
          <p:cNvPr id="13" name="Presentation Title"/>
          <p:cNvSpPr txBox="1">
            <a:spLocks noGrp="1"/>
          </p:cNvSpPr>
          <p:nvPr>
            <p:ph type="title" hasCustomPrompt="1"/>
          </p:nvPr>
        </p:nvSpPr>
        <p:spPr>
          <a:xfrm>
            <a:off x="1219200" y="3127375"/>
            <a:ext cx="21945600" cy="5524500"/>
          </a:xfrm>
          <a:prstGeom prst="rect">
            <a:avLst/>
          </a:prstGeom>
        </p:spPr>
        <p:txBody>
          <a:bodyPr/>
          <a:lstStyle>
            <a:lvl1pPr defTabSz="584200">
              <a:defRPr sz="22000" spc="-220">
                <a:solidFill>
                  <a:srgbClr val="FFFFFF"/>
                </a:solidFill>
              </a:defRPr>
            </a:lvl1pPr>
          </a:lstStyle>
          <a:p>
            <a:r>
              <a:t>Presentation Title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ig Fact">
    <p:bg>
      <p:bgPr>
        <a:solidFill>
          <a:srgbClr val="FFC617"/>
        </a:solidFill>
        <a:effectLst/>
      </p:bgPr>
    </p:bg>
    <p:spTree>
      <p:nvGrpSpPr>
        <p:cNvPr id="1" name=""/>
        <p:cNvGrpSpPr/>
        <p:nvPr/>
      </p:nvGrpSpPr>
      <p:grpSpPr>
        <a:xfrm>
          <a:off x="0" y="0"/>
          <a:ext cx="0" cy="0"/>
          <a:chOff x="0" y="0"/>
          <a:chExt cx="0" cy="0"/>
        </a:xfrm>
      </p:grpSpPr>
      <p:sp>
        <p:nvSpPr>
          <p:cNvPr id="105" name="Body Level One…"/>
          <p:cNvSpPr txBox="1">
            <a:spLocks noGrp="1"/>
          </p:cNvSpPr>
          <p:nvPr>
            <p:ph type="body" idx="1" hasCustomPrompt="1"/>
          </p:nvPr>
        </p:nvSpPr>
        <p:spPr>
          <a:xfrm>
            <a:off x="1219200" y="2334623"/>
            <a:ext cx="21945600" cy="7612249"/>
          </a:xfrm>
          <a:prstGeom prst="rect">
            <a:avLst/>
          </a:prstGeom>
        </p:spPr>
        <p:txBody>
          <a:bodyPr anchor="b"/>
          <a:lstStyle>
            <a:lvl1pPr marL="0" indent="0" algn="ctr">
              <a:lnSpc>
                <a:spcPct val="70000"/>
              </a:lnSpc>
              <a:spcBef>
                <a:spcPts val="0"/>
              </a:spcBef>
              <a:buClrTx/>
              <a:buSzTx/>
              <a:buNone/>
              <a:defRPr sz="50000" b="0" cap="all" spc="-500">
                <a:solidFill>
                  <a:srgbClr val="FFFFFF"/>
                </a:solidFill>
                <a:latin typeface="+mn-lt"/>
                <a:ea typeface="+mn-ea"/>
                <a:cs typeface="+mn-cs"/>
                <a:sym typeface="Druk Medium"/>
              </a:defRPr>
            </a:lvl1pPr>
            <a:lvl2pPr marL="0" indent="457200" algn="ctr">
              <a:lnSpc>
                <a:spcPct val="70000"/>
              </a:lnSpc>
              <a:spcBef>
                <a:spcPts val="0"/>
              </a:spcBef>
              <a:buClrTx/>
              <a:buSzTx/>
              <a:buNone/>
              <a:defRPr sz="50000" b="0" cap="all" spc="-500">
                <a:solidFill>
                  <a:srgbClr val="FFFFFF"/>
                </a:solidFill>
                <a:latin typeface="+mn-lt"/>
                <a:ea typeface="+mn-ea"/>
                <a:cs typeface="+mn-cs"/>
                <a:sym typeface="Druk Medium"/>
              </a:defRPr>
            </a:lvl2pPr>
            <a:lvl3pPr marL="0" indent="914400" algn="ctr">
              <a:lnSpc>
                <a:spcPct val="70000"/>
              </a:lnSpc>
              <a:spcBef>
                <a:spcPts val="0"/>
              </a:spcBef>
              <a:buClrTx/>
              <a:buSzTx/>
              <a:buNone/>
              <a:defRPr sz="50000" b="0" cap="all" spc="-500">
                <a:solidFill>
                  <a:srgbClr val="FFFFFF"/>
                </a:solidFill>
                <a:latin typeface="+mn-lt"/>
                <a:ea typeface="+mn-ea"/>
                <a:cs typeface="+mn-cs"/>
                <a:sym typeface="Druk Medium"/>
              </a:defRPr>
            </a:lvl3pPr>
            <a:lvl4pPr marL="0" indent="1371600" algn="ctr">
              <a:lnSpc>
                <a:spcPct val="70000"/>
              </a:lnSpc>
              <a:spcBef>
                <a:spcPts val="0"/>
              </a:spcBef>
              <a:buClrTx/>
              <a:buSzTx/>
              <a:buNone/>
              <a:defRPr sz="50000" b="0" cap="all" spc="-500">
                <a:solidFill>
                  <a:srgbClr val="FFFFFF"/>
                </a:solidFill>
                <a:latin typeface="+mn-lt"/>
                <a:ea typeface="+mn-ea"/>
                <a:cs typeface="+mn-cs"/>
                <a:sym typeface="Druk Medium"/>
              </a:defRPr>
            </a:lvl4pPr>
            <a:lvl5pPr marL="0" indent="1828800" algn="ctr">
              <a:lnSpc>
                <a:spcPct val="70000"/>
              </a:lnSpc>
              <a:spcBef>
                <a:spcPts val="0"/>
              </a:spcBef>
              <a:buClrTx/>
              <a:buSzTx/>
              <a:buNone/>
              <a:defRPr sz="50000" b="0" cap="all" spc="-500">
                <a:solidFill>
                  <a:srgbClr val="FFFFFF"/>
                </a:solidFill>
                <a:latin typeface="+mn-lt"/>
                <a:ea typeface="+mn-ea"/>
                <a:cs typeface="+mn-cs"/>
                <a:sym typeface="Druk Medium"/>
              </a:defRPr>
            </a:lvl5pPr>
          </a:lstStyle>
          <a:p>
            <a:r>
              <a:t>100%</a:t>
            </a:r>
          </a:p>
          <a:p>
            <a:pPr lvl="1"/>
            <a:endParaRPr/>
          </a:p>
          <a:p>
            <a:pPr lvl="2"/>
            <a:endParaRPr/>
          </a:p>
          <a:p>
            <a:pPr lvl="3"/>
            <a:endParaRPr/>
          </a:p>
          <a:p>
            <a:pPr lvl="4"/>
            <a:endParaRPr/>
          </a:p>
        </p:txBody>
      </p:sp>
      <p:sp>
        <p:nvSpPr>
          <p:cNvPr id="106" name="Fact information"/>
          <p:cNvSpPr txBox="1">
            <a:spLocks noGrp="1"/>
          </p:cNvSpPr>
          <p:nvPr>
            <p:ph type="body" sz="quarter" idx="21" hasCustomPrompt="1"/>
          </p:nvPr>
        </p:nvSpPr>
        <p:spPr>
          <a:xfrm>
            <a:off x="1219200" y="9779000"/>
            <a:ext cx="21945599" cy="629921"/>
          </a:xfrm>
          <a:prstGeom prst="rect">
            <a:avLst/>
          </a:prstGeom>
        </p:spPr>
        <p:txBody>
          <a:bodyPr/>
          <a:lstStyle>
            <a:lvl1pPr marL="0" indent="0" algn="ctr">
              <a:lnSpc>
                <a:spcPct val="110000"/>
              </a:lnSpc>
              <a:spcBef>
                <a:spcPts val="0"/>
              </a:spcBef>
              <a:buClrTx/>
              <a:buSzTx/>
              <a:buNone/>
              <a:defRPr sz="3200" b="0" cap="all" spc="-32">
                <a:solidFill>
                  <a:srgbClr val="000000"/>
                </a:solidFill>
                <a:latin typeface="Proxima Nova Extrabold"/>
                <a:ea typeface="Proxima Nova Extrabold"/>
                <a:cs typeface="Proxima Nova Extrabold"/>
                <a:sym typeface="Proxima Nova Extrabold"/>
              </a:defRPr>
            </a:lvl1pPr>
          </a:lstStyle>
          <a:p>
            <a:r>
              <a:t>Fact information</a:t>
            </a:r>
          </a:p>
        </p:txBody>
      </p:sp>
      <p:sp>
        <p:nvSpPr>
          <p:cNvPr id="1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Quote">
    <p:bg>
      <p:bgPr>
        <a:solidFill>
          <a:srgbClr val="00BFF3"/>
        </a:solidFill>
        <a:effectLst/>
      </p:bgPr>
    </p:bg>
    <p:spTree>
      <p:nvGrpSpPr>
        <p:cNvPr id="1" name=""/>
        <p:cNvGrpSpPr/>
        <p:nvPr/>
      </p:nvGrpSpPr>
      <p:grpSpPr>
        <a:xfrm>
          <a:off x="0" y="0"/>
          <a:ext cx="0" cy="0"/>
          <a:chOff x="0" y="0"/>
          <a:chExt cx="0" cy="0"/>
        </a:xfrm>
      </p:grpSpPr>
      <p:sp>
        <p:nvSpPr>
          <p:cNvPr id="114" name="Body Level One…"/>
          <p:cNvSpPr txBox="1">
            <a:spLocks noGrp="1"/>
          </p:cNvSpPr>
          <p:nvPr>
            <p:ph type="body" sz="half" idx="1" hasCustomPrompt="1"/>
          </p:nvPr>
        </p:nvSpPr>
        <p:spPr>
          <a:xfrm>
            <a:off x="3771900" y="4464048"/>
            <a:ext cx="16840200" cy="4883152"/>
          </a:xfrm>
          <a:prstGeom prst="rect">
            <a:avLst/>
          </a:prstGeom>
        </p:spPr>
        <p:txBody>
          <a:bodyPr anchor="ctr"/>
          <a:lstStyle>
            <a:lvl1pPr marL="431800" indent="-431800" defTabSz="825500">
              <a:spcBef>
                <a:spcPts val="0"/>
              </a:spcBef>
              <a:buClrTx/>
              <a:buSzTx/>
              <a:buNone/>
              <a:defRPr sz="14000" b="0" cap="all">
                <a:solidFill>
                  <a:srgbClr val="FFFFFF"/>
                </a:solidFill>
                <a:latin typeface="+mn-lt"/>
                <a:ea typeface="+mn-ea"/>
                <a:cs typeface="+mn-cs"/>
                <a:sym typeface="Druk Medium"/>
              </a:defRPr>
            </a:lvl1pPr>
            <a:lvl2pPr marL="431800" indent="25400" defTabSz="825500">
              <a:spcBef>
                <a:spcPts val="0"/>
              </a:spcBef>
              <a:buClrTx/>
              <a:buSzTx/>
              <a:buNone/>
              <a:defRPr sz="14000" b="0" cap="all">
                <a:solidFill>
                  <a:srgbClr val="FFFFFF"/>
                </a:solidFill>
                <a:latin typeface="+mn-lt"/>
                <a:ea typeface="+mn-ea"/>
                <a:cs typeface="+mn-cs"/>
                <a:sym typeface="Druk Medium"/>
              </a:defRPr>
            </a:lvl2pPr>
            <a:lvl3pPr marL="431800" indent="482600" defTabSz="825500">
              <a:spcBef>
                <a:spcPts val="0"/>
              </a:spcBef>
              <a:buClrTx/>
              <a:buSzTx/>
              <a:buNone/>
              <a:defRPr sz="14000" b="0" cap="all">
                <a:solidFill>
                  <a:srgbClr val="FFFFFF"/>
                </a:solidFill>
                <a:latin typeface="+mn-lt"/>
                <a:ea typeface="+mn-ea"/>
                <a:cs typeface="+mn-cs"/>
                <a:sym typeface="Druk Medium"/>
              </a:defRPr>
            </a:lvl3pPr>
            <a:lvl4pPr marL="431800" indent="939800" defTabSz="825500">
              <a:spcBef>
                <a:spcPts val="0"/>
              </a:spcBef>
              <a:buClrTx/>
              <a:buSzTx/>
              <a:buNone/>
              <a:defRPr sz="14000" b="0" cap="all">
                <a:solidFill>
                  <a:srgbClr val="FFFFFF"/>
                </a:solidFill>
                <a:latin typeface="+mn-lt"/>
                <a:ea typeface="+mn-ea"/>
                <a:cs typeface="+mn-cs"/>
                <a:sym typeface="Druk Medium"/>
              </a:defRPr>
            </a:lvl4pPr>
            <a:lvl5pPr marL="431800" indent="1397000" defTabSz="825500">
              <a:spcBef>
                <a:spcPts val="0"/>
              </a:spcBef>
              <a:buClrTx/>
              <a:buSzTx/>
              <a:buNone/>
              <a:defRPr sz="14000" b="0" cap="all">
                <a:solidFill>
                  <a:srgbClr val="FFFFFF"/>
                </a:solidFill>
                <a:latin typeface="+mn-lt"/>
                <a:ea typeface="+mn-ea"/>
                <a:cs typeface="+mn-cs"/>
                <a:sym typeface="Druk Medium"/>
              </a:defRPr>
            </a:lvl5pPr>
          </a:lstStyle>
          <a:p>
            <a:r>
              <a:t>“Notable Quote”</a:t>
            </a:r>
          </a:p>
          <a:p>
            <a:pPr lvl="1"/>
            <a:endParaRPr/>
          </a:p>
          <a:p>
            <a:pPr lvl="2"/>
            <a:endParaRPr/>
          </a:p>
          <a:p>
            <a:pPr lvl="3"/>
            <a:endParaRPr/>
          </a:p>
          <a:p>
            <a:pPr lvl="4"/>
            <a:endParaRPr/>
          </a:p>
        </p:txBody>
      </p:sp>
      <p:sp>
        <p:nvSpPr>
          <p:cNvPr id="115" name="Attribution"/>
          <p:cNvSpPr txBox="1">
            <a:spLocks noGrp="1"/>
          </p:cNvSpPr>
          <p:nvPr>
            <p:ph type="body" sz="quarter" idx="21" hasCustomPrompt="1"/>
          </p:nvPr>
        </p:nvSpPr>
        <p:spPr>
          <a:xfrm>
            <a:off x="4203700" y="9372600"/>
            <a:ext cx="16840200" cy="680721"/>
          </a:xfrm>
          <a:prstGeom prst="rect">
            <a:avLst/>
          </a:prstGeom>
        </p:spPr>
        <p:txBody>
          <a:bodyPr/>
          <a:lstStyle>
            <a:lvl1pPr marL="0" indent="0" defTabSz="825500">
              <a:lnSpc>
                <a:spcPts val="3600"/>
              </a:lnSpc>
              <a:spcBef>
                <a:spcPts val="0"/>
              </a:spcBef>
              <a:buClrTx/>
              <a:buSzTx/>
              <a:buNone/>
              <a:defRPr sz="3200" b="0" cap="all" spc="-32">
                <a:solidFill>
                  <a:srgbClr val="FFFFFF"/>
                </a:solidFill>
                <a:latin typeface="Proxima Nova Extrabold"/>
                <a:ea typeface="Proxima Nova Extrabold"/>
                <a:cs typeface="Proxima Nova Extrabold"/>
                <a:sym typeface="Proxima Nova Extrabold"/>
              </a:defRPr>
            </a:lvl1pPr>
          </a:lstStyle>
          <a:p>
            <a:r>
              <a:t>Attribution</a:t>
            </a:r>
          </a:p>
        </p:txBody>
      </p:sp>
      <p:sp>
        <p:nvSpPr>
          <p:cNvPr id="1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3" name="495873917_2724x1818.jpg"/>
          <p:cNvSpPr>
            <a:spLocks noGrp="1"/>
          </p:cNvSpPr>
          <p:nvPr>
            <p:ph type="pic" sz="half" idx="21"/>
          </p:nvPr>
        </p:nvSpPr>
        <p:spPr>
          <a:xfrm>
            <a:off x="635000" y="6832600"/>
            <a:ext cx="12877800" cy="8589928"/>
          </a:xfrm>
          <a:prstGeom prst="rect">
            <a:avLst/>
          </a:prstGeom>
        </p:spPr>
        <p:txBody>
          <a:bodyPr lIns="91439" tIns="45719" rIns="91439" bIns="45719">
            <a:noAutofit/>
          </a:bodyPr>
          <a:lstStyle/>
          <a:p>
            <a:endParaRPr/>
          </a:p>
        </p:txBody>
      </p:sp>
      <p:sp>
        <p:nvSpPr>
          <p:cNvPr id="124" name="496036167_2890x1683.jpg"/>
          <p:cNvSpPr>
            <a:spLocks noGrp="1"/>
          </p:cNvSpPr>
          <p:nvPr>
            <p:ph type="pic" sz="half" idx="22"/>
          </p:nvPr>
        </p:nvSpPr>
        <p:spPr>
          <a:xfrm>
            <a:off x="88900" y="-177800"/>
            <a:ext cx="14008100" cy="8157658"/>
          </a:xfrm>
          <a:prstGeom prst="rect">
            <a:avLst/>
          </a:prstGeom>
        </p:spPr>
        <p:txBody>
          <a:bodyPr lIns="91439" tIns="45719" rIns="91439" bIns="45719">
            <a:noAutofit/>
          </a:bodyPr>
          <a:lstStyle/>
          <a:p>
            <a:endParaRPr/>
          </a:p>
        </p:txBody>
      </p:sp>
      <p:sp>
        <p:nvSpPr>
          <p:cNvPr id="125" name="Image"/>
          <p:cNvSpPr>
            <a:spLocks noGrp="1"/>
          </p:cNvSpPr>
          <p:nvPr>
            <p:ph type="pic" idx="23"/>
          </p:nvPr>
        </p:nvSpPr>
        <p:spPr>
          <a:xfrm>
            <a:off x="12814300" y="-355600"/>
            <a:ext cx="12033950" cy="18034000"/>
          </a:xfrm>
          <a:prstGeom prst="rect">
            <a:avLst/>
          </a:prstGeom>
        </p:spPr>
        <p:txBody>
          <a:bodyPr lIns="91439" tIns="45719" rIns="91439" bIns="45719">
            <a:noAutofit/>
          </a:bodyPr>
          <a:lstStyle/>
          <a:p>
            <a:endParaRPr/>
          </a:p>
        </p:txBody>
      </p:sp>
      <p:sp>
        <p:nvSpPr>
          <p:cNvPr id="1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3" name="495873917_2724x1818.jpg"/>
          <p:cNvSpPr>
            <a:spLocks noGrp="1"/>
          </p:cNvSpPr>
          <p:nvPr>
            <p:ph type="pic" idx="21"/>
          </p:nvPr>
        </p:nvSpPr>
        <p:spPr>
          <a:xfrm>
            <a:off x="635000" y="-1181110"/>
            <a:ext cx="23114000" cy="15417820"/>
          </a:xfrm>
          <a:prstGeom prst="rect">
            <a:avLst/>
          </a:prstGeom>
        </p:spPr>
        <p:txBody>
          <a:bodyPr lIns="91439" tIns="45719" rIns="91439" bIns="45719">
            <a:noAutofit/>
          </a:bodyPr>
          <a:lstStyle/>
          <a:p>
            <a:endParaRPr/>
          </a:p>
        </p:txBody>
      </p:sp>
      <p:sp>
        <p:nvSpPr>
          <p:cNvPr id="1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99C02-E8D6-B841-AFC4-5FD4EEC66F1D}"/>
              </a:ext>
            </a:extLst>
          </p:cNvPr>
          <p:cNvSpPr>
            <a:spLocks noGrp="1"/>
          </p:cNvSpPr>
          <p:nvPr>
            <p:ph type="ctrTitle"/>
          </p:nvPr>
        </p:nvSpPr>
        <p:spPr>
          <a:xfrm>
            <a:off x="3048000" y="2244726"/>
            <a:ext cx="18288000" cy="4775200"/>
          </a:xfrm>
        </p:spPr>
        <p:txBody>
          <a:bodyPr anchor="b"/>
          <a:lstStyle>
            <a:lvl1pPr algn="ctr">
              <a:defRPr sz="12000"/>
            </a:lvl1pPr>
          </a:lstStyle>
          <a:p>
            <a:r>
              <a:rPr lang="en-GB"/>
              <a:t>Click to edit Master title style</a:t>
            </a:r>
            <a:endParaRPr lang="en-US"/>
          </a:p>
        </p:txBody>
      </p:sp>
      <p:sp>
        <p:nvSpPr>
          <p:cNvPr id="3" name="Subtitle 2">
            <a:extLst>
              <a:ext uri="{FF2B5EF4-FFF2-40B4-BE49-F238E27FC236}">
                <a16:creationId xmlns:a16="http://schemas.microsoft.com/office/drawing/2014/main" id="{C89BCAA8-DD3C-EE47-A031-CA563B65C294}"/>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A2E1D92-1CB6-9847-933B-4552888811EA}"/>
              </a:ext>
            </a:extLst>
          </p:cNvPr>
          <p:cNvSpPr>
            <a:spLocks noGrp="1"/>
          </p:cNvSpPr>
          <p:nvPr>
            <p:ph type="dt" sz="half" idx="10"/>
          </p:nvPr>
        </p:nvSpPr>
        <p:spPr/>
        <p:txBody>
          <a:bodyPr/>
          <a:lstStyle/>
          <a:p>
            <a:fld id="{404F1CDD-92AD-624B-A46E-88795AF089CD}" type="datetimeFigureOut">
              <a:rPr lang="en-US" smtClean="0"/>
              <a:t>2/24/2022</a:t>
            </a:fld>
            <a:endParaRPr lang="en-US"/>
          </a:p>
        </p:txBody>
      </p:sp>
      <p:sp>
        <p:nvSpPr>
          <p:cNvPr id="5" name="Footer Placeholder 4">
            <a:extLst>
              <a:ext uri="{FF2B5EF4-FFF2-40B4-BE49-F238E27FC236}">
                <a16:creationId xmlns:a16="http://schemas.microsoft.com/office/drawing/2014/main" id="{DF3E5B68-8625-1243-82ED-74DA6E75CA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4CEC91-4964-8A4C-91F9-3BBAB1C1ECED}"/>
              </a:ext>
            </a:extLst>
          </p:cNvPr>
          <p:cNvSpPr>
            <a:spLocks noGrp="1"/>
          </p:cNvSpPr>
          <p:nvPr>
            <p:ph type="sldNum" sz="quarter" idx="12"/>
          </p:nvPr>
        </p:nvSpPr>
        <p:spPr>
          <a:xfrm>
            <a:off x="23622000" y="13094656"/>
            <a:ext cx="447238" cy="400110"/>
          </a:xfrm>
        </p:spPr>
        <p:txBody>
          <a:bodyPr/>
          <a:lstStyle/>
          <a:p>
            <a:fld id="{23B0275E-93FB-C940-ADB5-B970070B2075}" type="slidenum">
              <a:rPr lang="en-US" smtClean="0"/>
              <a:t>‹#›</a:t>
            </a:fld>
            <a:endParaRPr lang="en-US"/>
          </a:p>
        </p:txBody>
      </p:sp>
      <p:pic>
        <p:nvPicPr>
          <p:cNvPr id="8" name="Picture 7">
            <a:extLst>
              <a:ext uri="{FF2B5EF4-FFF2-40B4-BE49-F238E27FC236}">
                <a16:creationId xmlns:a16="http://schemas.microsoft.com/office/drawing/2014/main" id="{B7B6586A-D44B-B242-9C2E-C545F1396E9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2028854" y="0"/>
            <a:ext cx="2149348"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7571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09EA5-C643-C248-A2CD-626328A0015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D3BFB60-DED3-D045-AD05-98A17A98043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D44FBBB-0D46-7B42-B49D-71C80A757632}"/>
              </a:ext>
            </a:extLst>
          </p:cNvPr>
          <p:cNvSpPr>
            <a:spLocks noGrp="1"/>
          </p:cNvSpPr>
          <p:nvPr>
            <p:ph type="dt" sz="half" idx="10"/>
          </p:nvPr>
        </p:nvSpPr>
        <p:spPr/>
        <p:txBody>
          <a:bodyPr/>
          <a:lstStyle/>
          <a:p>
            <a:fld id="{404F1CDD-92AD-624B-A46E-88795AF089CD}" type="datetimeFigureOut">
              <a:rPr lang="en-US" smtClean="0"/>
              <a:t>2/24/2022</a:t>
            </a:fld>
            <a:endParaRPr lang="en-US"/>
          </a:p>
        </p:txBody>
      </p:sp>
      <p:sp>
        <p:nvSpPr>
          <p:cNvPr id="5" name="Footer Placeholder 4">
            <a:extLst>
              <a:ext uri="{FF2B5EF4-FFF2-40B4-BE49-F238E27FC236}">
                <a16:creationId xmlns:a16="http://schemas.microsoft.com/office/drawing/2014/main" id="{0187BFBB-40B0-5947-9FBC-CD02770F92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C5EE0F-385D-6B48-AE9C-E0737ACC3C9D}"/>
              </a:ext>
            </a:extLst>
          </p:cNvPr>
          <p:cNvSpPr>
            <a:spLocks noGrp="1"/>
          </p:cNvSpPr>
          <p:nvPr>
            <p:ph type="sldNum" sz="quarter" idx="12"/>
          </p:nvPr>
        </p:nvSpPr>
        <p:spPr>
          <a:xfrm>
            <a:off x="23622000" y="13094656"/>
            <a:ext cx="447238" cy="400110"/>
          </a:xfrm>
        </p:spPr>
        <p:txBody>
          <a:bodyPr/>
          <a:lstStyle/>
          <a:p>
            <a:fld id="{23B0275E-93FB-C940-ADB5-B970070B2075}" type="slidenum">
              <a:rPr lang="en-US" smtClean="0"/>
              <a:t>‹#›</a:t>
            </a:fld>
            <a:endParaRPr lang="en-US"/>
          </a:p>
        </p:txBody>
      </p:sp>
    </p:spTree>
    <p:extLst>
      <p:ext uri="{BB962C8B-B14F-4D97-AF65-F5344CB8AC3E}">
        <p14:creationId xmlns:p14="http://schemas.microsoft.com/office/powerpoint/2010/main" val="665179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bg>
      <p:bgPr>
        <a:noFill/>
        <a:effectLst/>
      </p:bgPr>
    </p:bg>
    <p:spTree>
      <p:nvGrpSpPr>
        <p:cNvPr id="1" name=""/>
        <p:cNvGrpSpPr/>
        <p:nvPr/>
      </p:nvGrpSpPr>
      <p:grpSpPr>
        <a:xfrm>
          <a:off x="0" y="0"/>
          <a:ext cx="0" cy="0"/>
          <a:chOff x="0" y="0"/>
          <a:chExt cx="0" cy="0"/>
        </a:xfrm>
      </p:grpSpPr>
      <p:sp>
        <p:nvSpPr>
          <p:cNvPr id="21" name="496036167_2890x1683.jpg"/>
          <p:cNvSpPr>
            <a:spLocks noGrp="1"/>
          </p:cNvSpPr>
          <p:nvPr>
            <p:ph type="pic" idx="21"/>
          </p:nvPr>
        </p:nvSpPr>
        <p:spPr>
          <a:xfrm>
            <a:off x="-38100" y="-267934"/>
            <a:ext cx="24472902" cy="14251868"/>
          </a:xfrm>
          <a:prstGeom prst="rect">
            <a:avLst/>
          </a:prstGeom>
        </p:spPr>
        <p:txBody>
          <a:bodyPr lIns="91439" tIns="45719" rIns="91439" bIns="45719">
            <a:noAutofit/>
          </a:bodyPr>
          <a:lstStyle/>
          <a:p>
            <a:endParaRPr/>
          </a:p>
        </p:txBody>
      </p:sp>
      <p:sp>
        <p:nvSpPr>
          <p:cNvPr id="22" name="Body Level One…"/>
          <p:cNvSpPr txBox="1">
            <a:spLocks noGrp="1"/>
          </p:cNvSpPr>
          <p:nvPr>
            <p:ph type="body" sz="quarter" idx="1" hasCustomPrompt="1"/>
          </p:nvPr>
        </p:nvSpPr>
        <p:spPr>
          <a:xfrm>
            <a:off x="1219200" y="8648700"/>
            <a:ext cx="21945600" cy="2095500"/>
          </a:xfrm>
          <a:prstGeom prst="rect">
            <a:avLst/>
          </a:prstGeom>
        </p:spPr>
        <p:txBody>
          <a:bodyPr/>
          <a:lstStyle>
            <a:lvl1pPr marL="0" indent="0">
              <a:lnSpc>
                <a:spcPct val="90000"/>
              </a:lnSpc>
              <a:spcBef>
                <a:spcPts val="0"/>
              </a:spcBef>
              <a:buClrTx/>
              <a:buSzTx/>
              <a:buNone/>
              <a:defRPr sz="5200" b="0" spc="-52">
                <a:solidFill>
                  <a:srgbClr val="FFFFFF"/>
                </a:solidFill>
                <a:latin typeface="Proxima Nova Semibold"/>
                <a:ea typeface="Proxima Nova Semibold"/>
                <a:cs typeface="Proxima Nova Semibold"/>
                <a:sym typeface="Proxima Nova Semibold"/>
              </a:defRPr>
            </a:lvl1pPr>
            <a:lvl2pPr marL="0" indent="457200">
              <a:lnSpc>
                <a:spcPct val="90000"/>
              </a:lnSpc>
              <a:spcBef>
                <a:spcPts val="0"/>
              </a:spcBef>
              <a:buClrTx/>
              <a:buSzTx/>
              <a:buNone/>
              <a:defRPr sz="5200" b="0" spc="-52">
                <a:solidFill>
                  <a:srgbClr val="FFFFFF"/>
                </a:solidFill>
                <a:latin typeface="Proxima Nova Semibold"/>
                <a:ea typeface="Proxima Nova Semibold"/>
                <a:cs typeface="Proxima Nova Semibold"/>
                <a:sym typeface="Proxima Nova Semibold"/>
              </a:defRPr>
            </a:lvl2pPr>
            <a:lvl3pPr marL="0" indent="914400">
              <a:lnSpc>
                <a:spcPct val="90000"/>
              </a:lnSpc>
              <a:spcBef>
                <a:spcPts val="0"/>
              </a:spcBef>
              <a:buClrTx/>
              <a:buSzTx/>
              <a:buNone/>
              <a:defRPr sz="5200" b="0" spc="-52">
                <a:solidFill>
                  <a:srgbClr val="FFFFFF"/>
                </a:solidFill>
                <a:latin typeface="Proxima Nova Semibold"/>
                <a:ea typeface="Proxima Nova Semibold"/>
                <a:cs typeface="Proxima Nova Semibold"/>
                <a:sym typeface="Proxima Nova Semibold"/>
              </a:defRPr>
            </a:lvl3pPr>
            <a:lvl4pPr marL="0" indent="1371600">
              <a:lnSpc>
                <a:spcPct val="90000"/>
              </a:lnSpc>
              <a:spcBef>
                <a:spcPts val="0"/>
              </a:spcBef>
              <a:buClrTx/>
              <a:buSzTx/>
              <a:buNone/>
              <a:defRPr sz="5200" b="0" spc="-52">
                <a:solidFill>
                  <a:srgbClr val="FFFFFF"/>
                </a:solidFill>
                <a:latin typeface="Proxima Nova Semibold"/>
                <a:ea typeface="Proxima Nova Semibold"/>
                <a:cs typeface="Proxima Nova Semibold"/>
                <a:sym typeface="Proxima Nova Semibold"/>
              </a:defRPr>
            </a:lvl4pPr>
            <a:lvl5pPr marL="0" indent="1828800">
              <a:lnSpc>
                <a:spcPct val="90000"/>
              </a:lnSpc>
              <a:spcBef>
                <a:spcPts val="0"/>
              </a:spcBef>
              <a:buClrTx/>
              <a:buSzTx/>
              <a:buNone/>
              <a:defRPr sz="5200" b="0" spc="-52">
                <a:solidFill>
                  <a:srgbClr val="FFFFFF"/>
                </a:solidFill>
                <a:latin typeface="Proxima Nova Semibold"/>
                <a:ea typeface="Proxima Nova Semibold"/>
                <a:cs typeface="Proxima Nova Semibold"/>
                <a:sym typeface="Proxima Nova Semibold"/>
              </a:defRPr>
            </a:lvl5pPr>
          </a:lstStyle>
          <a:p>
            <a:r>
              <a:t>Presentation Subtitle</a:t>
            </a:r>
          </a:p>
          <a:p>
            <a:pPr lvl="1"/>
            <a:endParaRPr/>
          </a:p>
          <a:p>
            <a:pPr lvl="2"/>
            <a:endParaRPr/>
          </a:p>
          <a:p>
            <a:pPr lvl="3"/>
            <a:endParaRPr/>
          </a:p>
          <a:p>
            <a:pPr lvl="4"/>
            <a:endParaRPr/>
          </a:p>
        </p:txBody>
      </p:sp>
      <p:sp>
        <p:nvSpPr>
          <p:cNvPr id="23" name="Presentation Title"/>
          <p:cNvSpPr txBox="1">
            <a:spLocks noGrp="1"/>
          </p:cNvSpPr>
          <p:nvPr>
            <p:ph type="title" hasCustomPrompt="1"/>
          </p:nvPr>
        </p:nvSpPr>
        <p:spPr>
          <a:xfrm>
            <a:off x="1219200" y="3124200"/>
            <a:ext cx="21945600" cy="5524500"/>
          </a:xfrm>
          <a:prstGeom prst="rect">
            <a:avLst/>
          </a:prstGeom>
        </p:spPr>
        <p:txBody>
          <a:bodyPr/>
          <a:lstStyle>
            <a:lvl1pPr defTabSz="584200">
              <a:defRPr sz="22000" spc="-220">
                <a:solidFill>
                  <a:srgbClr val="FFFFFF"/>
                </a:solidFill>
              </a:defRPr>
            </a:lvl1pPr>
          </a:lstStyle>
          <a:p>
            <a:r>
              <a:t>Presentation Title</a:t>
            </a:r>
          </a:p>
        </p:txBody>
      </p:sp>
      <p:sp>
        <p:nvSpPr>
          <p:cNvPr id="24" name="Author and Date"/>
          <p:cNvSpPr txBox="1">
            <a:spLocks noGrp="1"/>
          </p:cNvSpPr>
          <p:nvPr>
            <p:ph type="body" sz="quarter" idx="22" hasCustomPrompt="1"/>
          </p:nvPr>
        </p:nvSpPr>
        <p:spPr>
          <a:xfrm>
            <a:off x="1219200" y="1917700"/>
            <a:ext cx="21945600" cy="711200"/>
          </a:xfrm>
          <a:prstGeom prst="rect">
            <a:avLst/>
          </a:prstGeom>
        </p:spPr>
        <p:txBody>
          <a:bodyPr anchor="ctr"/>
          <a:lstStyle>
            <a:lvl1pPr marL="0" indent="0" defTabSz="825500">
              <a:lnSpc>
                <a:spcPct val="120000"/>
              </a:lnSpc>
              <a:spcBef>
                <a:spcPts val="0"/>
              </a:spcBef>
              <a:buClrTx/>
              <a:buSzTx/>
              <a:buNone/>
              <a:defRPr sz="3600" b="0" cap="all">
                <a:solidFill>
                  <a:srgbClr val="FFFFFF"/>
                </a:solidFill>
                <a:latin typeface="Proxima Nova Extrabold"/>
                <a:ea typeface="Proxima Nova Extrabold"/>
                <a:cs typeface="Proxima Nova Extrabold"/>
                <a:sym typeface="Proxima Nova Extrabold"/>
              </a:defRPr>
            </a:lvl1pPr>
          </a:lstStyle>
          <a:p>
            <a:r>
              <a:t>Author and Date</a:t>
            </a: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bg>
      <p:bgPr>
        <a:solidFill>
          <a:srgbClr val="00BFF3"/>
        </a:solidFill>
        <a:effectLst/>
      </p:bgPr>
    </p:bg>
    <p:spTree>
      <p:nvGrpSpPr>
        <p:cNvPr id="1" name=""/>
        <p:cNvGrpSpPr/>
        <p:nvPr/>
      </p:nvGrpSpPr>
      <p:grpSpPr>
        <a:xfrm>
          <a:off x="0" y="0"/>
          <a:ext cx="0" cy="0"/>
          <a:chOff x="0" y="0"/>
          <a:chExt cx="0" cy="0"/>
        </a:xfrm>
      </p:grpSpPr>
      <p:sp>
        <p:nvSpPr>
          <p:cNvPr id="32" name="Body Level One…"/>
          <p:cNvSpPr txBox="1">
            <a:spLocks noGrp="1"/>
          </p:cNvSpPr>
          <p:nvPr>
            <p:ph type="body" sz="quarter" idx="1" hasCustomPrompt="1"/>
          </p:nvPr>
        </p:nvSpPr>
        <p:spPr>
          <a:xfrm>
            <a:off x="19100800" y="8229600"/>
            <a:ext cx="4584700" cy="3123704"/>
          </a:xfrm>
          <a:prstGeom prst="rect">
            <a:avLst/>
          </a:prstGeom>
        </p:spPr>
        <p:txBody>
          <a:bodyPr/>
          <a:lstStyle>
            <a:lvl1pPr marL="0" indent="0">
              <a:lnSpc>
                <a:spcPct val="100000"/>
              </a:lnSpc>
              <a:spcBef>
                <a:spcPts val="0"/>
              </a:spcBef>
              <a:buClrTx/>
              <a:buSzTx/>
              <a:buNone/>
              <a:defRPr sz="3200" b="0" spc="-32">
                <a:solidFill>
                  <a:srgbClr val="FFFFFF"/>
                </a:solidFill>
                <a:latin typeface="Proxima Nova Semibold"/>
                <a:ea typeface="Proxima Nova Semibold"/>
                <a:cs typeface="Proxima Nova Semibold"/>
                <a:sym typeface="Proxima Nova Semibold"/>
              </a:defRPr>
            </a:lvl1pPr>
            <a:lvl2pPr marL="0" indent="457200">
              <a:lnSpc>
                <a:spcPct val="100000"/>
              </a:lnSpc>
              <a:spcBef>
                <a:spcPts val="0"/>
              </a:spcBef>
              <a:buClrTx/>
              <a:buSzTx/>
              <a:buNone/>
              <a:defRPr sz="3200" b="0" spc="-32">
                <a:solidFill>
                  <a:srgbClr val="FFFFFF"/>
                </a:solidFill>
                <a:latin typeface="Proxima Nova Semibold"/>
                <a:ea typeface="Proxima Nova Semibold"/>
                <a:cs typeface="Proxima Nova Semibold"/>
                <a:sym typeface="Proxima Nova Semibold"/>
              </a:defRPr>
            </a:lvl2pPr>
            <a:lvl3pPr marL="0" indent="914400">
              <a:lnSpc>
                <a:spcPct val="100000"/>
              </a:lnSpc>
              <a:spcBef>
                <a:spcPts val="0"/>
              </a:spcBef>
              <a:buClrTx/>
              <a:buSzTx/>
              <a:buNone/>
              <a:defRPr sz="3200" b="0" spc="-32">
                <a:solidFill>
                  <a:srgbClr val="FFFFFF"/>
                </a:solidFill>
                <a:latin typeface="Proxima Nova Semibold"/>
                <a:ea typeface="Proxima Nova Semibold"/>
                <a:cs typeface="Proxima Nova Semibold"/>
                <a:sym typeface="Proxima Nova Semibold"/>
              </a:defRPr>
            </a:lvl3pPr>
            <a:lvl4pPr marL="0" indent="1371600">
              <a:lnSpc>
                <a:spcPct val="100000"/>
              </a:lnSpc>
              <a:spcBef>
                <a:spcPts val="0"/>
              </a:spcBef>
              <a:buClrTx/>
              <a:buSzTx/>
              <a:buNone/>
              <a:defRPr sz="3200" b="0" spc="-32">
                <a:solidFill>
                  <a:srgbClr val="FFFFFF"/>
                </a:solidFill>
                <a:latin typeface="Proxima Nova Semibold"/>
                <a:ea typeface="Proxima Nova Semibold"/>
                <a:cs typeface="Proxima Nova Semibold"/>
                <a:sym typeface="Proxima Nova Semibold"/>
              </a:defRPr>
            </a:lvl4pPr>
            <a:lvl5pPr marL="0" indent="1828800">
              <a:lnSpc>
                <a:spcPct val="100000"/>
              </a:lnSpc>
              <a:spcBef>
                <a:spcPts val="0"/>
              </a:spcBef>
              <a:buClrTx/>
              <a:buSzTx/>
              <a:buNone/>
              <a:defRPr sz="3200" b="0" spc="-32">
                <a:solidFill>
                  <a:srgbClr val="FFFFFF"/>
                </a:solidFill>
                <a:latin typeface="Proxima Nova Semibold"/>
                <a:ea typeface="Proxima Nova Semibold"/>
                <a:cs typeface="Proxima Nova Semibold"/>
                <a:sym typeface="Proxima Nova Semibold"/>
              </a:defRPr>
            </a:lvl5pPr>
          </a:lstStyle>
          <a:p>
            <a:r>
              <a:t>Caption Text</a:t>
            </a:r>
          </a:p>
          <a:p>
            <a:pPr lvl="1"/>
            <a:endParaRPr/>
          </a:p>
          <a:p>
            <a:pPr lvl="2"/>
            <a:endParaRPr/>
          </a:p>
          <a:p>
            <a:pPr lvl="3"/>
            <a:endParaRPr/>
          </a:p>
          <a:p>
            <a:pPr lvl="4"/>
            <a:endParaRPr/>
          </a:p>
        </p:txBody>
      </p:sp>
      <p:sp>
        <p:nvSpPr>
          <p:cNvPr id="33" name="Image"/>
          <p:cNvSpPr>
            <a:spLocks noGrp="1"/>
          </p:cNvSpPr>
          <p:nvPr>
            <p:ph type="pic" idx="21"/>
          </p:nvPr>
        </p:nvSpPr>
        <p:spPr>
          <a:xfrm>
            <a:off x="528828" y="0"/>
            <a:ext cx="17992344" cy="12001500"/>
          </a:xfrm>
          <a:prstGeom prst="rect">
            <a:avLst/>
          </a:prstGeom>
        </p:spPr>
        <p:txBody>
          <a:bodyPr lIns="91439" tIns="45719" rIns="91439" bIns="45719">
            <a:noAutofit/>
          </a:bodyPr>
          <a:lstStyle/>
          <a:p>
            <a:endParaRPr/>
          </a:p>
        </p:txBody>
      </p:sp>
      <p:sp>
        <p:nvSpPr>
          <p:cNvPr id="34" name="Slide Title"/>
          <p:cNvSpPr txBox="1">
            <a:spLocks noGrp="1"/>
          </p:cNvSpPr>
          <p:nvPr>
            <p:ph type="title" hasCustomPrompt="1"/>
          </p:nvPr>
        </p:nvSpPr>
        <p:spPr>
          <a:xfrm>
            <a:off x="635000" y="7937906"/>
            <a:ext cx="17780000" cy="5651592"/>
          </a:xfrm>
          <a:prstGeom prst="rect">
            <a:avLst/>
          </a:prstGeom>
        </p:spPr>
        <p:txBody>
          <a:bodyPr anchor="b"/>
          <a:lstStyle>
            <a:lvl1pPr algn="ctr" defTabSz="584200">
              <a:defRPr sz="22000" spc="-220">
                <a:solidFill>
                  <a:srgbClr val="FFD74C"/>
                </a:solidFill>
              </a:defRPr>
            </a:lvl1pPr>
          </a:lstStyle>
          <a:p>
            <a:r>
              <a:t>Slide Title</a:t>
            </a:r>
          </a:p>
        </p:txBody>
      </p:sp>
      <p:sp>
        <p:nvSpPr>
          <p:cNvPr id="35" name="Line"/>
          <p:cNvSpPr/>
          <p:nvPr/>
        </p:nvSpPr>
        <p:spPr>
          <a:xfrm>
            <a:off x="19169012" y="11874500"/>
            <a:ext cx="1549401" cy="0"/>
          </a:xfrm>
          <a:prstGeom prst="ellipse">
            <a:avLst/>
          </a:prstGeom>
          <a:ln w="254000">
            <a:solidFill>
              <a:srgbClr val="FFD74C"/>
            </a:solidFill>
            <a:miter lim="400000"/>
          </a:ln>
        </p:spPr>
        <p:txBody>
          <a:bodyPr lIns="0" tIns="0" rIns="0" bIns="0" anchor="ctr"/>
          <a:lstStyle/>
          <a:p>
            <a:pPr>
              <a:lnSpc>
                <a:spcPct val="120000"/>
              </a:lnSpc>
              <a:defRPr sz="3000" cap="all">
                <a:solidFill>
                  <a:srgbClr val="FFFFFF"/>
                </a:solidFill>
                <a:latin typeface="Proxima Nova Extrabold"/>
                <a:ea typeface="Proxima Nova Extrabold"/>
                <a:cs typeface="Proxima Nova Extrabold"/>
                <a:sym typeface="Proxima Nova Extrabold"/>
              </a:defRPr>
            </a:pPr>
            <a:endParaRPr/>
          </a:p>
        </p:txBody>
      </p:sp>
      <p:sp>
        <p:nvSpPr>
          <p:cNvPr id="3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3"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4" name="Slide Title"/>
          <p:cNvSpPr txBox="1">
            <a:spLocks noGrp="1"/>
          </p:cNvSpPr>
          <p:nvPr>
            <p:ph type="title" hasCustomPrompt="1"/>
          </p:nvPr>
        </p:nvSpPr>
        <p:spPr>
          <a:prstGeom prst="rect">
            <a:avLst/>
          </a:prstGeom>
        </p:spPr>
        <p:txBody>
          <a:bodyPr/>
          <a:lstStyle/>
          <a:p>
            <a:r>
              <a:t>Slide Title</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728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ection">
    <p:bg>
      <p:bgPr>
        <a:solidFill>
          <a:srgbClr val="00BFF3"/>
        </a:solidFill>
        <a:effectLst/>
      </p:bgPr>
    </p:bg>
    <p:spTree>
      <p:nvGrpSpPr>
        <p:cNvPr id="1" name=""/>
        <p:cNvGrpSpPr/>
        <p:nvPr/>
      </p:nvGrpSpPr>
      <p:grpSpPr>
        <a:xfrm>
          <a:off x="0" y="0"/>
          <a:ext cx="0" cy="0"/>
          <a:chOff x="0" y="0"/>
          <a:chExt cx="0" cy="0"/>
        </a:xfrm>
      </p:grpSpPr>
      <p:sp>
        <p:nvSpPr>
          <p:cNvPr id="72" name="Section Title"/>
          <p:cNvSpPr txBox="1">
            <a:spLocks noGrp="1"/>
          </p:cNvSpPr>
          <p:nvPr>
            <p:ph type="title" hasCustomPrompt="1"/>
          </p:nvPr>
        </p:nvSpPr>
        <p:spPr>
          <a:xfrm>
            <a:off x="1219200" y="4048125"/>
            <a:ext cx="21945600" cy="5930900"/>
          </a:xfrm>
          <a:prstGeom prst="rect">
            <a:avLst/>
          </a:prstGeom>
        </p:spPr>
        <p:txBody>
          <a:bodyPr anchor="ctr"/>
          <a:lstStyle>
            <a:lvl1pPr marL="431800" indent="-431800">
              <a:defRPr sz="14000" spc="0">
                <a:solidFill>
                  <a:srgbClr val="FFFFFF"/>
                </a:solidFill>
              </a:defRPr>
            </a:lvl1pPr>
          </a:lstStyle>
          <a:p>
            <a:r>
              <a:t>Section Title</a:t>
            </a:r>
          </a:p>
        </p:txBody>
      </p:sp>
      <p:sp>
        <p:nvSpPr>
          <p:cNvPr id="7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80" name="Slide Title"/>
          <p:cNvSpPr txBox="1">
            <a:spLocks noGrp="1"/>
          </p:cNvSpPr>
          <p:nvPr>
            <p:ph type="title" hasCustomPrompt="1"/>
          </p:nvPr>
        </p:nvSpPr>
        <p:spPr>
          <a:prstGeom prst="rect">
            <a:avLst/>
          </a:prstGeom>
        </p:spPr>
        <p:txBody>
          <a:bodyPr/>
          <a:lstStyle/>
          <a:p>
            <a:r>
              <a:t>Slide 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Agenda">
    <p:bg>
      <p:bgPr>
        <a:solidFill>
          <a:srgbClr val="FFC617"/>
        </a:solidFill>
        <a:effectLst/>
      </p:bgPr>
    </p:bg>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prstGeom prst="rect">
            <a:avLst/>
          </a:prstGeom>
        </p:spPr>
        <p:txBody>
          <a:bodyPr/>
          <a:lstStyle>
            <a:lvl1pPr>
              <a:defRPr sz="14000" spc="-140">
                <a:solidFill>
                  <a:srgbClr val="FFFFFF"/>
                </a:solidFill>
              </a:defRPr>
            </a:lvl1pPr>
          </a:lstStyle>
          <a:p>
            <a:r>
              <a:t>Agenda Title</a:t>
            </a:r>
          </a:p>
        </p:txBody>
      </p:sp>
      <p:sp>
        <p:nvSpPr>
          <p:cNvPr id="89" name="Body Level One…"/>
          <p:cNvSpPr txBox="1">
            <a:spLocks noGrp="1"/>
          </p:cNvSpPr>
          <p:nvPr>
            <p:ph type="body" idx="1" hasCustomPrompt="1"/>
          </p:nvPr>
        </p:nvSpPr>
        <p:spPr>
          <a:xfrm>
            <a:off x="1219200" y="3594100"/>
            <a:ext cx="21945600" cy="8902700"/>
          </a:xfrm>
          <a:prstGeom prst="rect">
            <a:avLst/>
          </a:prstGeom>
        </p:spPr>
        <p:txBody>
          <a:bodyPr/>
          <a:lstStyle>
            <a:lvl1pPr marL="0" indent="0" defTabSz="825500">
              <a:lnSpc>
                <a:spcPct val="140000"/>
              </a:lnSpc>
              <a:spcBef>
                <a:spcPts val="0"/>
              </a:spcBef>
              <a:buClrTx/>
              <a:buSzTx/>
              <a:buNone/>
              <a:defRPr sz="5400" spc="-53">
                <a:solidFill>
                  <a:srgbClr val="000000"/>
                </a:solidFill>
              </a:defRPr>
            </a:lvl1pPr>
            <a:lvl2pPr marL="0" indent="457200" defTabSz="825500">
              <a:lnSpc>
                <a:spcPct val="140000"/>
              </a:lnSpc>
              <a:spcBef>
                <a:spcPts val="0"/>
              </a:spcBef>
              <a:buClrTx/>
              <a:buSzTx/>
              <a:buNone/>
              <a:defRPr sz="5400" spc="-53">
                <a:solidFill>
                  <a:srgbClr val="000000"/>
                </a:solidFill>
              </a:defRPr>
            </a:lvl2pPr>
            <a:lvl3pPr marL="0" indent="914400" defTabSz="825500">
              <a:lnSpc>
                <a:spcPct val="140000"/>
              </a:lnSpc>
              <a:spcBef>
                <a:spcPts val="0"/>
              </a:spcBef>
              <a:buClrTx/>
              <a:buSzTx/>
              <a:buNone/>
              <a:defRPr sz="5400" spc="-53">
                <a:solidFill>
                  <a:srgbClr val="000000"/>
                </a:solidFill>
              </a:defRPr>
            </a:lvl3pPr>
            <a:lvl4pPr marL="0" indent="1371600" defTabSz="825500">
              <a:lnSpc>
                <a:spcPct val="140000"/>
              </a:lnSpc>
              <a:spcBef>
                <a:spcPts val="0"/>
              </a:spcBef>
              <a:buClrTx/>
              <a:buSzTx/>
              <a:buNone/>
              <a:defRPr sz="5400" spc="-53">
                <a:solidFill>
                  <a:srgbClr val="000000"/>
                </a:solidFill>
              </a:defRPr>
            </a:lvl4pPr>
            <a:lvl5pPr marL="0" indent="1828800" defTabSz="825500">
              <a:lnSpc>
                <a:spcPct val="140000"/>
              </a:lnSpc>
              <a:spcBef>
                <a:spcPts val="0"/>
              </a:spcBef>
              <a:buClrTx/>
              <a:buSzTx/>
              <a:buNone/>
              <a:defRPr sz="5400" spc="-53">
                <a:solidFill>
                  <a:srgbClr val="000000"/>
                </a:solidFill>
              </a:defRPr>
            </a:lvl5pPr>
          </a:lstStyle>
          <a:p>
            <a:r>
              <a:t>Agenda Topics</a:t>
            </a:r>
          </a:p>
          <a:p>
            <a:pPr lvl="1"/>
            <a:endParaRPr/>
          </a:p>
          <a:p>
            <a:pPr lvl="2"/>
            <a:endParaRPr/>
          </a:p>
          <a:p>
            <a:pPr lvl="3"/>
            <a:endParaRPr/>
          </a:p>
          <a:p>
            <a:pPr lvl="4"/>
            <a:endParaRP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Statement">
    <p:bg>
      <p:bgPr>
        <a:solidFill>
          <a:schemeClr val="accent6"/>
        </a:solidFill>
        <a:effectLst/>
      </p:bgPr>
    </p:bg>
    <p:spTree>
      <p:nvGrpSpPr>
        <p:cNvPr id="1" name=""/>
        <p:cNvGrpSpPr/>
        <p:nvPr/>
      </p:nvGrpSpPr>
      <p:grpSpPr>
        <a:xfrm>
          <a:off x="0" y="0"/>
          <a:ext cx="0" cy="0"/>
          <a:chOff x="0" y="0"/>
          <a:chExt cx="0" cy="0"/>
        </a:xfrm>
      </p:grpSpPr>
      <p:sp>
        <p:nvSpPr>
          <p:cNvPr id="97" name="Body Level One…"/>
          <p:cNvSpPr txBox="1">
            <a:spLocks noGrp="1"/>
          </p:cNvSpPr>
          <p:nvPr>
            <p:ph type="body" sz="half" idx="1" hasCustomPrompt="1"/>
          </p:nvPr>
        </p:nvSpPr>
        <p:spPr>
          <a:xfrm>
            <a:off x="1219200" y="4763675"/>
            <a:ext cx="21945600" cy="4192883"/>
          </a:xfrm>
          <a:prstGeom prst="rect">
            <a:avLst/>
          </a:prstGeom>
        </p:spPr>
        <p:txBody>
          <a:bodyPr anchor="ctr"/>
          <a:lstStyle>
            <a:lvl1pPr marL="0" indent="0" algn="ctr">
              <a:spcBef>
                <a:spcPts val="0"/>
              </a:spcBef>
              <a:buClrTx/>
              <a:buSzTx/>
              <a:buNone/>
              <a:defRPr sz="14000" b="0" cap="all">
                <a:solidFill>
                  <a:srgbClr val="FFFFFF"/>
                </a:solidFill>
                <a:latin typeface="+mn-lt"/>
                <a:ea typeface="+mn-ea"/>
                <a:cs typeface="+mn-cs"/>
                <a:sym typeface="Druk Medium"/>
              </a:defRPr>
            </a:lvl1pPr>
            <a:lvl2pPr marL="0" indent="457200" algn="ctr">
              <a:spcBef>
                <a:spcPts val="0"/>
              </a:spcBef>
              <a:buClrTx/>
              <a:buSzTx/>
              <a:buNone/>
              <a:defRPr sz="14000" b="0" cap="all">
                <a:solidFill>
                  <a:srgbClr val="FFFFFF"/>
                </a:solidFill>
                <a:latin typeface="+mn-lt"/>
                <a:ea typeface="+mn-ea"/>
                <a:cs typeface="+mn-cs"/>
                <a:sym typeface="Druk Medium"/>
              </a:defRPr>
            </a:lvl2pPr>
            <a:lvl3pPr marL="0" indent="914400" algn="ctr">
              <a:spcBef>
                <a:spcPts val="0"/>
              </a:spcBef>
              <a:buClrTx/>
              <a:buSzTx/>
              <a:buNone/>
              <a:defRPr sz="14000" b="0" cap="all">
                <a:solidFill>
                  <a:srgbClr val="FFFFFF"/>
                </a:solidFill>
                <a:latin typeface="+mn-lt"/>
                <a:ea typeface="+mn-ea"/>
                <a:cs typeface="+mn-cs"/>
                <a:sym typeface="Druk Medium"/>
              </a:defRPr>
            </a:lvl3pPr>
            <a:lvl4pPr marL="0" indent="1371600" algn="ctr">
              <a:spcBef>
                <a:spcPts val="0"/>
              </a:spcBef>
              <a:buClrTx/>
              <a:buSzTx/>
              <a:buNone/>
              <a:defRPr sz="14000" b="0" cap="all">
                <a:solidFill>
                  <a:srgbClr val="FFFFFF"/>
                </a:solidFill>
                <a:latin typeface="+mn-lt"/>
                <a:ea typeface="+mn-ea"/>
                <a:cs typeface="+mn-cs"/>
                <a:sym typeface="Druk Medium"/>
              </a:defRPr>
            </a:lvl4pPr>
            <a:lvl5pPr marL="0" indent="1828800" algn="ctr">
              <a:spcBef>
                <a:spcPts val="0"/>
              </a:spcBef>
              <a:buClrTx/>
              <a:buSzTx/>
              <a:buNone/>
              <a:defRPr sz="14000" b="0" cap="all">
                <a:solidFill>
                  <a:srgbClr val="FFFFFF"/>
                </a:solidFill>
                <a:latin typeface="+mn-lt"/>
                <a:ea typeface="+mn-ea"/>
                <a:cs typeface="+mn-cs"/>
                <a:sym typeface="Druk Medium"/>
              </a:defRPr>
            </a:lvl5pPr>
          </a:lstStyle>
          <a:p>
            <a:r>
              <a:t>Statement</a:t>
            </a:r>
          </a:p>
          <a:p>
            <a:pPr lvl="1"/>
            <a:endParaRPr/>
          </a:p>
          <a:p>
            <a:pPr lvl="2"/>
            <a:endParaRPr/>
          </a:p>
          <a:p>
            <a:pPr lvl="3"/>
            <a:endParaRPr/>
          </a:p>
          <a:p>
            <a:pPr lvl="4"/>
            <a:endParaRPr/>
          </a:p>
        </p:txBody>
      </p:sp>
      <p:sp>
        <p:nvSpPr>
          <p:cNvPr id="9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hasCustomPrompt="1"/>
          </p:nvPr>
        </p:nvSpPr>
        <p:spPr>
          <a:xfrm>
            <a:off x="1219200" y="3733800"/>
            <a:ext cx="21945600" cy="8763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3" name="Slide Title"/>
          <p:cNvSpPr txBox="1">
            <a:spLocks noGrp="1"/>
          </p:cNvSpPr>
          <p:nvPr>
            <p:ph type="title" hasCustomPrompt="1"/>
          </p:nvPr>
        </p:nvSpPr>
        <p:spPr>
          <a:xfrm>
            <a:off x="1219200" y="1219200"/>
            <a:ext cx="21945600" cy="22987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4" name="Slide Number"/>
          <p:cNvSpPr txBox="1">
            <a:spLocks noGrp="1"/>
          </p:cNvSpPr>
          <p:nvPr>
            <p:ph type="sldNum" sz="quarter" idx="2"/>
          </p:nvPr>
        </p:nvSpPr>
        <p:spPr>
          <a:xfrm>
            <a:off x="23622000" y="13080999"/>
            <a:ext cx="336728" cy="413767"/>
          </a:xfrm>
          <a:prstGeom prst="rect">
            <a:avLst/>
          </a:prstGeom>
          <a:ln w="12700">
            <a:miter lim="400000"/>
          </a:ln>
        </p:spPr>
        <p:txBody>
          <a:bodyPr wrap="none" lIns="50800" tIns="50800" rIns="50800" bIns="50800" anchor="b">
            <a:spAutoFit/>
          </a:bodyPr>
          <a:lstStyle>
            <a:lvl1pPr algn="l">
              <a:lnSpc>
                <a:spcPts val="2600"/>
              </a:lnSpc>
              <a:defRPr sz="1800">
                <a:latin typeface="Proxima Nova Medium"/>
                <a:ea typeface="Proxima Nova Medium"/>
                <a:cs typeface="Proxima Nova Medium"/>
                <a:sym typeface="Proxima Nova Medium"/>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Lst>
  <p:transition spd="med"/>
  <p:txStyles>
    <p:titleStyle>
      <a:lvl1pPr marL="0" marR="0" indent="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1pPr>
      <a:lvl2pPr marL="0" marR="0" indent="4572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2pPr>
      <a:lvl3pPr marL="0" marR="0" indent="9144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3pPr>
      <a:lvl4pPr marL="0" marR="0" indent="13716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4pPr>
      <a:lvl5pPr marL="0" marR="0" indent="18288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5pPr>
      <a:lvl6pPr marL="0" marR="0" indent="22860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6pPr>
      <a:lvl7pPr marL="0" marR="0" indent="27432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7pPr>
      <a:lvl8pPr marL="0" marR="0" indent="32004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8pPr>
      <a:lvl9pPr marL="0" marR="0" indent="36576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9pPr>
    </p:titleStyle>
    <p:bodyStyle>
      <a:lvl1pPr marL="685800" marR="0" indent="-685800" algn="l" defTabSz="584200" rtl="0" latinLnBrk="0">
        <a:lnSpc>
          <a:spcPct val="80000"/>
        </a:lnSpc>
        <a:spcBef>
          <a:spcPts val="2400"/>
        </a:spcBef>
        <a:spcAft>
          <a:spcPts val="0"/>
        </a:spcAft>
        <a:buClr>
          <a:srgbClr val="57BEF0"/>
        </a:buClr>
        <a:buSzPct val="250000"/>
        <a:buFontTx/>
        <a:buChar char="-"/>
        <a:tabLst/>
        <a:defRPr sz="4200" b="1" i="0" u="none" strike="noStrike" cap="none" spc="0" baseline="0">
          <a:solidFill>
            <a:srgbClr val="53585F"/>
          </a:solidFill>
          <a:uFillTx/>
          <a:latin typeface="Proxima Nova"/>
          <a:ea typeface="Proxima Nova"/>
          <a:cs typeface="Proxima Nova"/>
          <a:sym typeface="Proxima Nova"/>
        </a:defRPr>
      </a:lvl1pPr>
      <a:lvl2pPr marL="1371600" marR="0" indent="-685800" algn="l" defTabSz="584200" rtl="0" latinLnBrk="0">
        <a:lnSpc>
          <a:spcPct val="80000"/>
        </a:lnSpc>
        <a:spcBef>
          <a:spcPts val="2400"/>
        </a:spcBef>
        <a:spcAft>
          <a:spcPts val="0"/>
        </a:spcAft>
        <a:buClr>
          <a:srgbClr val="57BEF0"/>
        </a:buClr>
        <a:buSzPct val="250000"/>
        <a:buFontTx/>
        <a:buChar char="-"/>
        <a:tabLst/>
        <a:defRPr sz="4200" b="1" i="0" u="none" strike="noStrike" cap="none" spc="0" baseline="0">
          <a:solidFill>
            <a:srgbClr val="53585F"/>
          </a:solidFill>
          <a:uFillTx/>
          <a:latin typeface="Proxima Nova"/>
          <a:ea typeface="Proxima Nova"/>
          <a:cs typeface="Proxima Nova"/>
          <a:sym typeface="Proxima Nova"/>
        </a:defRPr>
      </a:lvl2pPr>
      <a:lvl3pPr marL="2057400" marR="0" indent="-685800" algn="l" defTabSz="584200" rtl="0" latinLnBrk="0">
        <a:lnSpc>
          <a:spcPct val="80000"/>
        </a:lnSpc>
        <a:spcBef>
          <a:spcPts val="2400"/>
        </a:spcBef>
        <a:spcAft>
          <a:spcPts val="0"/>
        </a:spcAft>
        <a:buClr>
          <a:srgbClr val="57BEF0"/>
        </a:buClr>
        <a:buSzPct val="250000"/>
        <a:buFontTx/>
        <a:buChar char="-"/>
        <a:tabLst/>
        <a:defRPr sz="4200" b="1" i="0" u="none" strike="noStrike" cap="none" spc="0" baseline="0">
          <a:solidFill>
            <a:srgbClr val="53585F"/>
          </a:solidFill>
          <a:uFillTx/>
          <a:latin typeface="Proxima Nova"/>
          <a:ea typeface="Proxima Nova"/>
          <a:cs typeface="Proxima Nova"/>
          <a:sym typeface="Proxima Nova"/>
        </a:defRPr>
      </a:lvl3pPr>
      <a:lvl4pPr marL="2743200" marR="0" indent="-685800" algn="l" defTabSz="584200" rtl="0" latinLnBrk="0">
        <a:lnSpc>
          <a:spcPct val="80000"/>
        </a:lnSpc>
        <a:spcBef>
          <a:spcPts val="2400"/>
        </a:spcBef>
        <a:spcAft>
          <a:spcPts val="0"/>
        </a:spcAft>
        <a:buClr>
          <a:srgbClr val="57BEF0"/>
        </a:buClr>
        <a:buSzPct val="250000"/>
        <a:buFontTx/>
        <a:buChar char="-"/>
        <a:tabLst/>
        <a:defRPr sz="4200" b="1" i="0" u="none" strike="noStrike" cap="none" spc="0" baseline="0">
          <a:solidFill>
            <a:srgbClr val="53585F"/>
          </a:solidFill>
          <a:uFillTx/>
          <a:latin typeface="Proxima Nova"/>
          <a:ea typeface="Proxima Nova"/>
          <a:cs typeface="Proxima Nova"/>
          <a:sym typeface="Proxima Nova"/>
        </a:defRPr>
      </a:lvl4pPr>
      <a:lvl5pPr marL="3429000" marR="0" indent="-685800" algn="l" defTabSz="584200" rtl="0" latinLnBrk="0">
        <a:lnSpc>
          <a:spcPct val="80000"/>
        </a:lnSpc>
        <a:spcBef>
          <a:spcPts val="2400"/>
        </a:spcBef>
        <a:spcAft>
          <a:spcPts val="0"/>
        </a:spcAft>
        <a:buClr>
          <a:srgbClr val="57BEF0"/>
        </a:buClr>
        <a:buSzPct val="250000"/>
        <a:buFontTx/>
        <a:buChar char="-"/>
        <a:tabLst/>
        <a:defRPr sz="4200" b="1" i="0" u="none" strike="noStrike" cap="none" spc="0" baseline="0">
          <a:solidFill>
            <a:srgbClr val="53585F"/>
          </a:solidFill>
          <a:uFillTx/>
          <a:latin typeface="Proxima Nova"/>
          <a:ea typeface="Proxima Nova"/>
          <a:cs typeface="Proxima Nova"/>
          <a:sym typeface="Proxima Nova"/>
        </a:defRPr>
      </a:lvl5pPr>
      <a:lvl6pPr marL="4114800" marR="0" indent="-685800" algn="l" defTabSz="584200" rtl="0" latinLnBrk="0">
        <a:lnSpc>
          <a:spcPct val="80000"/>
        </a:lnSpc>
        <a:spcBef>
          <a:spcPts val="2400"/>
        </a:spcBef>
        <a:spcAft>
          <a:spcPts val="0"/>
        </a:spcAft>
        <a:buClr>
          <a:srgbClr val="57BEF0"/>
        </a:buClr>
        <a:buSzPct val="250000"/>
        <a:buFontTx/>
        <a:buChar char="-"/>
        <a:tabLst/>
        <a:defRPr sz="4200" b="1" i="0" u="none" strike="noStrike" cap="none" spc="0" baseline="0">
          <a:solidFill>
            <a:srgbClr val="53585F"/>
          </a:solidFill>
          <a:uFillTx/>
          <a:latin typeface="Proxima Nova"/>
          <a:ea typeface="Proxima Nova"/>
          <a:cs typeface="Proxima Nova"/>
          <a:sym typeface="Proxima Nova"/>
        </a:defRPr>
      </a:lvl6pPr>
      <a:lvl7pPr marL="4800600" marR="0" indent="-685800" algn="l" defTabSz="584200" rtl="0" latinLnBrk="0">
        <a:lnSpc>
          <a:spcPct val="80000"/>
        </a:lnSpc>
        <a:spcBef>
          <a:spcPts val="2400"/>
        </a:spcBef>
        <a:spcAft>
          <a:spcPts val="0"/>
        </a:spcAft>
        <a:buClr>
          <a:srgbClr val="57BEF0"/>
        </a:buClr>
        <a:buSzPct val="250000"/>
        <a:buFontTx/>
        <a:buChar char="-"/>
        <a:tabLst/>
        <a:defRPr sz="4200" b="1" i="0" u="none" strike="noStrike" cap="none" spc="0" baseline="0">
          <a:solidFill>
            <a:srgbClr val="53585F"/>
          </a:solidFill>
          <a:uFillTx/>
          <a:latin typeface="Proxima Nova"/>
          <a:ea typeface="Proxima Nova"/>
          <a:cs typeface="Proxima Nova"/>
          <a:sym typeface="Proxima Nova"/>
        </a:defRPr>
      </a:lvl7pPr>
      <a:lvl8pPr marL="5486400" marR="0" indent="-685800" algn="l" defTabSz="584200" rtl="0" latinLnBrk="0">
        <a:lnSpc>
          <a:spcPct val="80000"/>
        </a:lnSpc>
        <a:spcBef>
          <a:spcPts val="2400"/>
        </a:spcBef>
        <a:spcAft>
          <a:spcPts val="0"/>
        </a:spcAft>
        <a:buClr>
          <a:srgbClr val="57BEF0"/>
        </a:buClr>
        <a:buSzPct val="250000"/>
        <a:buFontTx/>
        <a:buChar char="-"/>
        <a:tabLst/>
        <a:defRPr sz="4200" b="1" i="0" u="none" strike="noStrike" cap="none" spc="0" baseline="0">
          <a:solidFill>
            <a:srgbClr val="53585F"/>
          </a:solidFill>
          <a:uFillTx/>
          <a:latin typeface="Proxima Nova"/>
          <a:ea typeface="Proxima Nova"/>
          <a:cs typeface="Proxima Nova"/>
          <a:sym typeface="Proxima Nova"/>
        </a:defRPr>
      </a:lvl8pPr>
      <a:lvl9pPr marL="6172200" marR="0" indent="-685800" algn="l" defTabSz="584200" rtl="0" latinLnBrk="0">
        <a:lnSpc>
          <a:spcPct val="80000"/>
        </a:lnSpc>
        <a:spcBef>
          <a:spcPts val="2400"/>
        </a:spcBef>
        <a:spcAft>
          <a:spcPts val="0"/>
        </a:spcAft>
        <a:buClr>
          <a:srgbClr val="57BEF0"/>
        </a:buClr>
        <a:buSzPct val="250000"/>
        <a:buFontTx/>
        <a:buChar char="-"/>
        <a:tabLst/>
        <a:defRPr sz="4200" b="1" i="0" u="none" strike="noStrike" cap="none" spc="0" baseline="0">
          <a:solidFill>
            <a:srgbClr val="53585F"/>
          </a:solidFill>
          <a:uFillTx/>
          <a:latin typeface="Proxima Nova"/>
          <a:ea typeface="Proxima Nova"/>
          <a:cs typeface="Proxima Nova"/>
          <a:sym typeface="Proxima Nova"/>
        </a:defRPr>
      </a:lvl9pPr>
    </p:bodyStyle>
    <p:otherStyle>
      <a:lvl1pPr marL="0" marR="0" indent="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roxima Nova Medium"/>
        </a:defRPr>
      </a:lvl1pPr>
      <a:lvl2pPr marL="0" marR="0" indent="45720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roxima Nova Medium"/>
        </a:defRPr>
      </a:lvl2pPr>
      <a:lvl3pPr marL="0" marR="0" indent="91440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roxima Nova Medium"/>
        </a:defRPr>
      </a:lvl3pPr>
      <a:lvl4pPr marL="0" marR="0" indent="137160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roxima Nova Medium"/>
        </a:defRPr>
      </a:lvl4pPr>
      <a:lvl5pPr marL="0" marR="0" indent="182880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roxima Nova Medium"/>
        </a:defRPr>
      </a:lvl5pPr>
      <a:lvl6pPr marL="0" marR="0" indent="228600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roxima Nova Medium"/>
        </a:defRPr>
      </a:lvl6pPr>
      <a:lvl7pPr marL="0" marR="0" indent="274320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roxima Nova Medium"/>
        </a:defRPr>
      </a:lvl7pPr>
      <a:lvl8pPr marL="0" marR="0" indent="320040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roxima Nova Medium"/>
        </a:defRPr>
      </a:lvl8pPr>
      <a:lvl9pPr marL="0" marR="0" indent="365760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roxima Nova Medium"/>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ogle.co.in/url?sa=i&amp;url=https://www.iconfinder.com/icons/2370575/abc_abc_blocks_abc_cubes_alphabet_icon&amp;psig=AOvVaw0z2gSB8ifVSTYPGSJv6ksI&amp;ust=1624804096187000&amp;source=images&amp;cd=vfe&amp;ved=0CAoQjRxqFwoTCLj6kY_BtfECFQAAAAAdAAAAABAD"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www.google.co.in/url?sa=i&amp;url=https://www.iconfinder.com/icons/112794/logo_video_youtube_icon&amp;psig=AOvVaw2yZWK4Cfc2aaKah8NEj7wx&amp;ust=1625054656570000&amp;source=images&amp;cd=vfe&amp;ved=0CAoQjRxqFwoTCND4v8vmvPECFQAAAAAdAAAAABAD"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s://www.google.co.in/url?sa=i&amp;url=https://www.iconfinder.com/icons/2370575/abc_abc_blocks_abc_cubes_alphabet_icon&amp;psig=AOvVaw0z2gSB8ifVSTYPGSJv6ksI&amp;ust=1624804096187000&amp;source=images&amp;cd=vfe&amp;ved=0CAoQjRxqFwoTCLj6kY_BtfECFQAAAAAdAAAAABAD"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hyperlink" Target="https://books.google.com/books?id=0nmzjPiS8h4C&amp;pg=PT158&amp;dq=All+the+adversity+I%E2%80%99ve+had+in+my+life,+all+my+troubles+and+obstacles,+have+strengthened+me.+You+may+not+realize+it+when+it+happens,+but+a+kick+in+the+teeth+may+be+the+best+thing+in+the+world+for+you.&amp;hl=en&amp;newbks=1&amp;newbks_redir=0&amp;sa=X&amp;ved=2ahUKEwjl2ODUiKfoAhVaXM0KHbQ7CjUQ6AEwAnoECAUQAg#v=onepage&amp;q=All%20the%20adversity%20I%E2%80%99ve%20had%20in%20my%20life%2C%20all%20my%20troubles%20and%20obstacles%2C%20have%20strengthened%20me.%20You%20may%20not%20realize%20it%20when%20it%20happens%2C%20but%20a%20kick%20in%20the%20teeth%20may%20be%20the%20best%20thing%20in%20the%20world%20for%20you.&amp;f=false" TargetMode="External"/><Relationship Id="rId4" Type="http://schemas.openxmlformats.org/officeDocument/2006/relationships/hyperlink" Target="https://books.google.com/books?id=cWLI_HNfeGQC&amp;pg=PT61&amp;dq=When+one+door+of+happiness+closes,+another+opens;+but+often+we+look+so+long+at+the+closed+door+that+we+do+not+see+the+one+which+has+been+opened+for+us.&amp;hl=en&amp;newbks=1&amp;newbks_redir=0&amp;sa=X&amp;ved=2ahUKEwjsjfSv_KboAhVRbs0KHStgBpEQ6AEwBnoECAkQAg#v=onepage&amp;q=When%20one%20door%20of%20happiness%20closes%2C%20another%20opens%3B%20but%20often%20we%20look%20so%20long%20at%20the%20closed%20door%20that%20we%20do%20not%20see%20the%20one%20which%20has%20been%20opened%20for%20us.&amp;f=false"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Little ambassadors WORKSHOP"/>
          <p:cNvSpPr txBox="1">
            <a:spLocks noGrp="1"/>
          </p:cNvSpPr>
          <p:nvPr>
            <p:ph type="title" idx="4294967295"/>
          </p:nvPr>
        </p:nvSpPr>
        <p:spPr>
          <a:xfrm>
            <a:off x="-1" y="4131978"/>
            <a:ext cx="21945600" cy="2298700"/>
          </a:xfrm>
          <a:prstGeom prst="rect">
            <a:avLst/>
          </a:prstGeom>
        </p:spPr>
        <p:txBody>
          <a:bodyPr>
            <a:normAutofit/>
          </a:bodyPr>
          <a:lstStyle>
            <a:lvl1pPr defTabSz="496570">
              <a:defRPr sz="18700" spc="-187"/>
            </a:lvl1pPr>
          </a:lstStyle>
          <a:p>
            <a:r>
              <a:rPr lang="en-US" sz="9600" b="1" dirty="0">
                <a:latin typeface="Druk Medium"/>
              </a:rPr>
              <a:t>                                  </a:t>
            </a:r>
            <a:r>
              <a:rPr lang="en-US" sz="8000" dirty="0">
                <a:solidFill>
                  <a:schemeClr val="bg1">
                    <a:lumMod val="75000"/>
                  </a:schemeClr>
                </a:solidFill>
                <a:latin typeface="Californian FB" panose="0207040306080B030204" pitchFamily="18" charset="0"/>
              </a:rPr>
              <a:t>''</a:t>
            </a:r>
            <a:r>
              <a:rPr lang="en-US" sz="8000" b="1" dirty="0" err="1">
                <a:solidFill>
                  <a:schemeClr val="bg1">
                    <a:lumMod val="75000"/>
                  </a:schemeClr>
                </a:solidFill>
                <a:latin typeface="Californian FB" panose="0207040306080B030204" pitchFamily="18" charset="0"/>
              </a:rPr>
              <a:t>आप</a:t>
            </a:r>
            <a:r>
              <a:rPr lang="en-US" sz="8000" b="1" dirty="0">
                <a:solidFill>
                  <a:schemeClr val="bg1">
                    <a:lumMod val="75000"/>
                  </a:schemeClr>
                </a:solidFill>
                <a:latin typeface="Californian FB" panose="0207040306080B030204" pitchFamily="18" charset="0"/>
              </a:rPr>
              <a:t> </a:t>
            </a:r>
            <a:r>
              <a:rPr lang="en-US" sz="8000" b="1" dirty="0" err="1">
                <a:solidFill>
                  <a:schemeClr val="bg1">
                    <a:lumMod val="75000"/>
                  </a:schemeClr>
                </a:solidFill>
                <a:latin typeface="Californian FB" panose="0207040306080B030204" pitchFamily="18" charset="0"/>
              </a:rPr>
              <a:t>के</a:t>
            </a:r>
            <a:r>
              <a:rPr lang="en-US" sz="8000" b="1" dirty="0">
                <a:solidFill>
                  <a:schemeClr val="bg1">
                    <a:lumMod val="75000"/>
                  </a:schemeClr>
                </a:solidFill>
                <a:latin typeface="Californian FB" panose="0207040306080B030204" pitchFamily="18" charset="0"/>
              </a:rPr>
              <a:t> </a:t>
            </a:r>
            <a:r>
              <a:rPr lang="en-US" sz="8000" b="1" dirty="0" err="1">
                <a:solidFill>
                  <a:schemeClr val="bg1">
                    <a:lumMod val="75000"/>
                  </a:schemeClr>
                </a:solidFill>
                <a:latin typeface="Californian FB" panose="0207040306080B030204" pitchFamily="18" charset="0"/>
              </a:rPr>
              <a:t>हित</a:t>
            </a:r>
            <a:r>
              <a:rPr lang="en-US" sz="8000" b="1" dirty="0">
                <a:solidFill>
                  <a:schemeClr val="bg1">
                    <a:lumMod val="75000"/>
                  </a:schemeClr>
                </a:solidFill>
                <a:latin typeface="Californian FB" panose="0207040306080B030204" pitchFamily="18" charset="0"/>
              </a:rPr>
              <a:t> </a:t>
            </a:r>
            <a:r>
              <a:rPr lang="en-US" sz="8000" b="1" dirty="0" err="1">
                <a:solidFill>
                  <a:schemeClr val="bg1">
                    <a:lumMod val="75000"/>
                  </a:schemeClr>
                </a:solidFill>
                <a:latin typeface="Californian FB" panose="0207040306080B030204" pitchFamily="18" charset="0"/>
              </a:rPr>
              <a:t>में</a:t>
            </a:r>
            <a:r>
              <a:rPr lang="en-US" sz="8000" b="1" dirty="0">
                <a:solidFill>
                  <a:schemeClr val="bg1">
                    <a:lumMod val="75000"/>
                  </a:schemeClr>
                </a:solidFill>
                <a:latin typeface="Californian FB" panose="0207040306080B030204" pitchFamily="18" charset="0"/>
              </a:rPr>
              <a:t>''</a:t>
            </a:r>
            <a:endParaRPr sz="8000" dirty="0">
              <a:solidFill>
                <a:schemeClr val="bg1">
                  <a:lumMod val="75000"/>
                </a:schemeClr>
              </a:solidFill>
              <a:latin typeface="Californian FB" panose="0207040306080B030204" pitchFamily="18" charset="0"/>
            </a:endParaRPr>
          </a:p>
        </p:txBody>
      </p:sp>
      <p:sp>
        <p:nvSpPr>
          <p:cNvPr id="150" name="Manners n beyond"/>
          <p:cNvSpPr txBox="1">
            <a:spLocks noGrp="1"/>
          </p:cNvSpPr>
          <p:nvPr>
            <p:ph type="body" idx="4294967295"/>
          </p:nvPr>
        </p:nvSpPr>
        <p:spPr>
          <a:xfrm>
            <a:off x="-1" y="3594100"/>
            <a:ext cx="23430339" cy="89027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p>
            <a:pPr marL="0" indent="0">
              <a:buNone/>
            </a:pPr>
            <a:r>
              <a:rPr lang="en-US" sz="7200" b="0" i="1" dirty="0">
                <a:latin typeface="Californian FB" panose="0207040306080B030204" pitchFamily="18" charset="77"/>
                <a:cs typeface="AL BAYAN PLAIN" pitchFamily="2" charset="-78"/>
              </a:rPr>
              <a:t>         </a:t>
            </a:r>
          </a:p>
          <a:p>
            <a:pPr marL="0" indent="0">
              <a:buNone/>
            </a:pPr>
            <a:endParaRPr lang="en-US" sz="7200" b="0" i="1" dirty="0">
              <a:latin typeface="Californian FB" panose="0207040306080B030204" pitchFamily="18" charset="77"/>
              <a:cs typeface="AL BAYAN PLAIN" pitchFamily="2" charset="-78"/>
            </a:endParaRPr>
          </a:p>
          <a:p>
            <a:pPr marL="0" indent="0">
              <a:buNone/>
            </a:pPr>
            <a:endParaRPr lang="en-US" sz="7200" b="0" i="1" dirty="0">
              <a:latin typeface="Californian FB" panose="0207040306080B030204" pitchFamily="18" charset="77"/>
              <a:cs typeface="AL BAYAN PLAIN" pitchFamily="2" charset="-78"/>
            </a:endParaRPr>
          </a:p>
          <a:p>
            <a:pPr marL="0" indent="0">
              <a:buNone/>
            </a:pPr>
            <a:r>
              <a:rPr lang="en-US" sz="7200" b="0" i="1" dirty="0">
                <a:latin typeface="Californian FB" panose="0207040306080B030204" pitchFamily="18" charset="77"/>
                <a:cs typeface="AL BAYAN PLAIN" pitchFamily="2" charset="-78"/>
              </a:rPr>
              <a:t>         Evangelizing </a:t>
            </a:r>
            <a:r>
              <a:rPr lang="en-US" sz="7200" b="0" i="1" dirty="0">
                <a:latin typeface="Californian FB" panose="0207040306080B030204" pitchFamily="18" charset="77"/>
                <a:cs typeface="Al Bayan Plain" pitchFamily="2" charset="-78"/>
              </a:rPr>
              <a:t>Empathy. Dealing with Stress. Focusing on Mindfulness</a:t>
            </a:r>
            <a:endParaRPr sz="7200" dirty="0">
              <a:latin typeface="Algerian" panose="04020705040A02060702" pitchFamily="82" charset="0"/>
            </a:endParaRPr>
          </a:p>
        </p:txBody>
      </p:sp>
      <p:sp>
        <p:nvSpPr>
          <p:cNvPr id="152" name="“"/>
          <p:cNvSpPr txBox="1"/>
          <p:nvPr/>
        </p:nvSpPr>
        <p:spPr>
          <a:xfrm>
            <a:off x="2916402" y="11719111"/>
            <a:ext cx="9926072" cy="1752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a:t>
            </a:r>
          </a:p>
          <a:p>
            <a:endParaRPr/>
          </a:p>
          <a:p>
            <a:endParaRPr/>
          </a:p>
          <a:p>
            <a:endParaRPr/>
          </a:p>
        </p:txBody>
      </p:sp>
      <p:sp>
        <p:nvSpPr>
          <p:cNvPr id="154" name="Text"/>
          <p:cNvSpPr txBox="1"/>
          <p:nvPr/>
        </p:nvSpPr>
        <p:spPr>
          <a:xfrm>
            <a:off x="11888139" y="6642099"/>
            <a:ext cx="607722" cy="431801"/>
          </a:xfrm>
          <a:prstGeom prst="rect">
            <a:avLst/>
          </a:prstGeom>
          <a:ln w="12700">
            <a:miter lim="400000"/>
          </a:ln>
        </p:spPr>
        <p:txBody>
          <a:bodyPr wrap="none" lIns="50800" tIns="50800" rIns="50800" bIns="50800" anchor="ctr">
            <a:spAutoFit/>
          </a:bodyPr>
          <a:lstStyle/>
          <a:p>
            <a:pPr>
              <a:defRPr>
                <a:solidFill>
                  <a:srgbClr val="FBFBFB"/>
                </a:solidFill>
              </a:defRPr>
            </a:pPr>
            <a:endParaRPr/>
          </a:p>
        </p:txBody>
      </p:sp>
      <p:pic>
        <p:nvPicPr>
          <p:cNvPr id="7" name="Picture 6">
            <a:extLst>
              <a:ext uri="{FF2B5EF4-FFF2-40B4-BE49-F238E27FC236}">
                <a16:creationId xmlns:a16="http://schemas.microsoft.com/office/drawing/2014/main" id="{39E67168-A957-42D3-9CF4-BBB576F9D457}"/>
              </a:ext>
            </a:extLst>
          </p:cNvPr>
          <p:cNvPicPr>
            <a:picLocks noChangeAspect="1"/>
          </p:cNvPicPr>
          <p:nvPr/>
        </p:nvPicPr>
        <p:blipFill>
          <a:blip r:embed="rId2"/>
          <a:stretch>
            <a:fillRect/>
          </a:stretch>
        </p:blipFill>
        <p:spPr>
          <a:xfrm>
            <a:off x="21218236" y="260864"/>
            <a:ext cx="2212102" cy="1020682"/>
          </a:xfrm>
          <a:prstGeom prst="rect">
            <a:avLst/>
          </a:prstGeom>
        </p:spPr>
      </p:pic>
      <p:sp>
        <p:nvSpPr>
          <p:cNvPr id="2" name="Rectangle 1"/>
          <p:cNvSpPr/>
          <p:nvPr/>
        </p:nvSpPr>
        <p:spPr>
          <a:xfrm>
            <a:off x="12750114" y="9076132"/>
            <a:ext cx="184730" cy="769441"/>
          </a:xfrm>
          <a:prstGeom prst="rect">
            <a:avLst/>
          </a:prstGeom>
        </p:spPr>
        <p:txBody>
          <a:bodyPr wrap="none">
            <a:spAutoFit/>
          </a:bodyPr>
          <a:lstStyle/>
          <a:p>
            <a:endParaRPr lang="en-IN" sz="4400" dirty="0">
              <a:solidFill>
                <a:schemeClr val="accent2">
                  <a:lumMod val="75000"/>
                </a:schemeClr>
              </a:solidFill>
            </a:endParaRPr>
          </a:p>
        </p:txBody>
      </p:sp>
    </p:spTree>
    <p:extLst>
      <p:ext uri="{BB962C8B-B14F-4D97-AF65-F5344CB8AC3E}">
        <p14:creationId xmlns:p14="http://schemas.microsoft.com/office/powerpoint/2010/main" val="396278851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198183" y="5009290"/>
            <a:ext cx="8055486" cy="830997"/>
          </a:xfrm>
          <a:prstGeom prst="rect">
            <a:avLst/>
          </a:prstGeom>
        </p:spPr>
        <p:txBody>
          <a:bodyPr wrap="square">
            <a:spAutoFit/>
          </a:bodyPr>
          <a:lstStyle/>
          <a:p>
            <a:r>
              <a:rPr lang="en-US" sz="4800" i="1" dirty="0">
                <a:solidFill>
                  <a:schemeClr val="tx1"/>
                </a:solidFill>
                <a:latin typeface="Californian FB" panose="0207040306080B030204" pitchFamily="18" charset="77"/>
              </a:rPr>
              <a:t>Apathy Sympathy, Empathy</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0799" y="6616699"/>
            <a:ext cx="5522836" cy="4885994"/>
          </a:xfrm>
          <a:prstGeom prst="rect">
            <a:avLst/>
          </a:prstGeom>
        </p:spPr>
      </p:pic>
      <p:sp>
        <p:nvSpPr>
          <p:cNvPr id="4" name="Rectangle 3"/>
          <p:cNvSpPr/>
          <p:nvPr/>
        </p:nvSpPr>
        <p:spPr>
          <a:xfrm>
            <a:off x="7821684" y="3894427"/>
            <a:ext cx="2959465" cy="923330"/>
          </a:xfrm>
          <a:prstGeom prst="rect">
            <a:avLst/>
          </a:prstGeom>
        </p:spPr>
        <p:txBody>
          <a:bodyPr wrap="none">
            <a:spAutoFit/>
          </a:bodyPr>
          <a:lstStyle/>
          <a:p>
            <a:r>
              <a:rPr lang="hi-IN" sz="5400" dirty="0">
                <a:solidFill>
                  <a:srgbClr val="3C4043"/>
                </a:solidFill>
                <a:latin typeface="arial" panose="020B0604020202020204" pitchFamily="34" charset="0"/>
              </a:rPr>
              <a:t>उदासीनता</a:t>
            </a:r>
            <a:endParaRPr lang="en-IN" sz="5400" dirty="0"/>
          </a:p>
        </p:txBody>
      </p:sp>
      <p:sp>
        <p:nvSpPr>
          <p:cNvPr id="5" name="Rectangle 4"/>
          <p:cNvSpPr/>
          <p:nvPr/>
        </p:nvSpPr>
        <p:spPr>
          <a:xfrm rot="10800000" flipV="1">
            <a:off x="11002455" y="3849378"/>
            <a:ext cx="2928118" cy="923330"/>
          </a:xfrm>
          <a:prstGeom prst="rect">
            <a:avLst/>
          </a:prstGeom>
        </p:spPr>
        <p:txBody>
          <a:bodyPr wrap="square">
            <a:spAutoFit/>
          </a:bodyPr>
          <a:lstStyle/>
          <a:p>
            <a:r>
              <a:rPr lang="hi-IN" sz="5400" dirty="0">
                <a:solidFill>
                  <a:srgbClr val="3C4043"/>
                </a:solidFill>
                <a:latin typeface="arial" panose="020B0604020202020204" pitchFamily="34" charset="0"/>
              </a:rPr>
              <a:t>सहानुभूति</a:t>
            </a:r>
            <a:endParaRPr lang="en-IN" sz="5400" dirty="0"/>
          </a:p>
        </p:txBody>
      </p:sp>
      <p:sp>
        <p:nvSpPr>
          <p:cNvPr id="9" name="Rectangle 8"/>
          <p:cNvSpPr/>
          <p:nvPr/>
        </p:nvSpPr>
        <p:spPr>
          <a:xfrm>
            <a:off x="13930573" y="3849377"/>
            <a:ext cx="2720759" cy="923330"/>
          </a:xfrm>
          <a:prstGeom prst="rect">
            <a:avLst/>
          </a:prstGeom>
        </p:spPr>
        <p:txBody>
          <a:bodyPr wrap="square">
            <a:spAutoFit/>
          </a:bodyPr>
          <a:lstStyle/>
          <a:p>
            <a:r>
              <a:rPr lang="hi-IN" sz="5400" dirty="0">
                <a:solidFill>
                  <a:srgbClr val="3C4043"/>
                </a:solidFill>
                <a:latin typeface="arial" panose="020B0604020202020204" pitchFamily="34" charset="0"/>
              </a:rPr>
              <a:t>हमदर्दी</a:t>
            </a:r>
            <a:endParaRPr lang="en-IN" sz="5400" dirty="0"/>
          </a:p>
        </p:txBody>
      </p:sp>
      <p:sp>
        <p:nvSpPr>
          <p:cNvPr id="10" name="TextBox 9">
            <a:extLst>
              <a:ext uri="{FF2B5EF4-FFF2-40B4-BE49-F238E27FC236}">
                <a16:creationId xmlns:a16="http://schemas.microsoft.com/office/drawing/2014/main" id="{63132743-DC28-9148-9A47-810EF0E07F8A}"/>
              </a:ext>
            </a:extLst>
          </p:cNvPr>
          <p:cNvSpPr txBox="1"/>
          <p:nvPr/>
        </p:nvSpPr>
        <p:spPr>
          <a:xfrm>
            <a:off x="2560803" y="12570273"/>
            <a:ext cx="18652794"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400" i="1" u="none" strike="noStrike" cap="none" spc="0" normalizeH="0" baseline="0" dirty="0">
                <a:ln>
                  <a:noFill/>
                </a:ln>
                <a:solidFill>
                  <a:srgbClr val="000000"/>
                </a:solidFill>
                <a:effectLst/>
                <a:uFillTx/>
                <a:latin typeface="Californian FB" panose="0207040306080B030204" pitchFamily="18" charset="77"/>
                <a:sym typeface="Proxima Nova"/>
              </a:rPr>
              <a:t>Seek first to understand and then to be understood- Stephen Covey</a:t>
            </a:r>
          </a:p>
        </p:txBody>
      </p:sp>
    </p:spTree>
    <p:extLst>
      <p:ext uri="{BB962C8B-B14F-4D97-AF65-F5344CB8AC3E}">
        <p14:creationId xmlns:p14="http://schemas.microsoft.com/office/powerpoint/2010/main" val="368704502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0673" y="7222842"/>
            <a:ext cx="3625534" cy="3108024"/>
          </a:xfrm>
          <a:prstGeom prst="rect">
            <a:avLst/>
          </a:prstGeom>
        </p:spPr>
      </p:pic>
      <p:sp>
        <p:nvSpPr>
          <p:cNvPr id="7" name="Rectangle 6"/>
          <p:cNvSpPr/>
          <p:nvPr/>
        </p:nvSpPr>
        <p:spPr>
          <a:xfrm>
            <a:off x="12043572" y="4216524"/>
            <a:ext cx="296876" cy="923330"/>
          </a:xfrm>
          <a:prstGeom prst="rect">
            <a:avLst/>
          </a:prstGeom>
        </p:spPr>
        <p:txBody>
          <a:bodyPr wrap="none">
            <a:spAutoFit/>
          </a:bodyPr>
          <a:lstStyle/>
          <a:p>
            <a:r>
              <a:rPr lang="en-US" sz="5400" i="1" dirty="0">
                <a:solidFill>
                  <a:schemeClr val="tx1"/>
                </a:solidFill>
                <a:latin typeface="Californian FB" panose="0207040306080B030204" pitchFamily="18" charset="77"/>
              </a:rPr>
              <a:t> </a:t>
            </a:r>
          </a:p>
        </p:txBody>
      </p:sp>
      <p:sp>
        <p:nvSpPr>
          <p:cNvPr id="2" name="Rectangle 1"/>
          <p:cNvSpPr/>
          <p:nvPr/>
        </p:nvSpPr>
        <p:spPr>
          <a:xfrm>
            <a:off x="7177653" y="3648877"/>
            <a:ext cx="12544292" cy="830997"/>
          </a:xfrm>
          <a:prstGeom prst="rect">
            <a:avLst/>
          </a:prstGeom>
        </p:spPr>
        <p:txBody>
          <a:bodyPr wrap="square">
            <a:spAutoFit/>
          </a:bodyPr>
          <a:lstStyle/>
          <a:p>
            <a:pPr algn="just"/>
            <a:r>
              <a:rPr lang="en-US" sz="4800" b="1" i="1" dirty="0">
                <a:solidFill>
                  <a:schemeClr val="tx1"/>
                </a:solidFill>
                <a:latin typeface="Californian FB" panose="0207040306080B030204" pitchFamily="18" charset="0"/>
              </a:rPr>
              <a:t>THE POWEROF EMPATHY- A DEBRIEF  </a:t>
            </a:r>
          </a:p>
        </p:txBody>
      </p:sp>
    </p:spTree>
    <p:extLst>
      <p:ext uri="{BB962C8B-B14F-4D97-AF65-F5344CB8AC3E}">
        <p14:creationId xmlns:p14="http://schemas.microsoft.com/office/powerpoint/2010/main" val="388289606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bc, abc blocks, abc cubes, alphabet icon - Download on Iconfinde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6722" y="5255740"/>
            <a:ext cx="6296888" cy="477797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921283" y="1553439"/>
            <a:ext cx="8099293" cy="523220"/>
          </a:xfrm>
          <a:prstGeom prst="rect">
            <a:avLst/>
          </a:prstGeom>
        </p:spPr>
        <p:txBody>
          <a:bodyPr wrap="square">
            <a:spAutoFit/>
          </a:bodyPr>
          <a:lstStyle/>
          <a:p>
            <a:r>
              <a:rPr lang="en-US" sz="2800" dirty="0">
                <a:solidFill>
                  <a:schemeClr val="tx1"/>
                </a:solidFill>
              </a:rPr>
              <a:t>          </a:t>
            </a:r>
          </a:p>
        </p:txBody>
      </p:sp>
      <p:sp>
        <p:nvSpPr>
          <p:cNvPr id="4" name="Rectangle 3"/>
          <p:cNvSpPr/>
          <p:nvPr/>
        </p:nvSpPr>
        <p:spPr>
          <a:xfrm>
            <a:off x="10047639" y="3096729"/>
            <a:ext cx="6633234" cy="769441"/>
          </a:xfrm>
          <a:prstGeom prst="rect">
            <a:avLst/>
          </a:prstGeom>
        </p:spPr>
        <p:txBody>
          <a:bodyPr wrap="square">
            <a:spAutoFit/>
          </a:bodyPr>
          <a:lstStyle/>
          <a:p>
            <a:pPr algn="l"/>
            <a:r>
              <a:rPr lang="en-IN" sz="4400" b="1" i="1" dirty="0">
                <a:solidFill>
                  <a:schemeClr val="tx1"/>
                </a:solidFill>
                <a:latin typeface="Californian FB" panose="0207040306080B030204" pitchFamily="18" charset="0"/>
              </a:rPr>
              <a:t>A VISUAL METAPHOR</a:t>
            </a:r>
          </a:p>
        </p:txBody>
      </p:sp>
      <p:sp>
        <p:nvSpPr>
          <p:cNvPr id="8" name="Rectangle 7"/>
          <p:cNvSpPr/>
          <p:nvPr/>
        </p:nvSpPr>
        <p:spPr>
          <a:xfrm>
            <a:off x="10338591" y="4026049"/>
            <a:ext cx="8237744" cy="646331"/>
          </a:xfrm>
          <a:prstGeom prst="rect">
            <a:avLst/>
          </a:prstGeom>
        </p:spPr>
        <p:txBody>
          <a:bodyPr wrap="square">
            <a:spAutoFit/>
          </a:bodyPr>
          <a:lstStyle/>
          <a:p>
            <a:pPr algn="l"/>
            <a:r>
              <a:rPr lang="en-IN" sz="3600" i="1" dirty="0">
                <a:solidFill>
                  <a:schemeClr val="tx1"/>
                </a:solidFill>
                <a:latin typeface="Californian FB" panose="0207040306080B030204" pitchFamily="18" charset="0"/>
              </a:rPr>
              <a:t>      “What empathy means to you”</a:t>
            </a:r>
          </a:p>
        </p:txBody>
      </p:sp>
      <p:sp>
        <p:nvSpPr>
          <p:cNvPr id="6" name="Rectangle 5"/>
          <p:cNvSpPr/>
          <p:nvPr/>
        </p:nvSpPr>
        <p:spPr>
          <a:xfrm>
            <a:off x="10532555" y="10617072"/>
            <a:ext cx="4713150" cy="646331"/>
          </a:xfrm>
          <a:prstGeom prst="rect">
            <a:avLst/>
          </a:prstGeom>
        </p:spPr>
        <p:txBody>
          <a:bodyPr wrap="none">
            <a:spAutoFit/>
          </a:bodyPr>
          <a:lstStyle/>
          <a:p>
            <a:r>
              <a:rPr lang="en-US" sz="3600" i="1" dirty="0">
                <a:solidFill>
                  <a:schemeClr val="tx1"/>
                </a:solidFill>
                <a:latin typeface="Californian FB" panose="0207040306080B030204" pitchFamily="18" charset="77"/>
              </a:rPr>
              <a:t>“Empathy” Can it be taught?</a:t>
            </a:r>
          </a:p>
        </p:txBody>
      </p:sp>
    </p:spTree>
    <p:extLst>
      <p:ext uri="{BB962C8B-B14F-4D97-AF65-F5344CB8AC3E}">
        <p14:creationId xmlns:p14="http://schemas.microsoft.com/office/powerpoint/2010/main" val="4529111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
          <p:cNvSpPr txBox="1"/>
          <p:nvPr/>
        </p:nvSpPr>
        <p:spPr>
          <a:xfrm>
            <a:off x="11888139" y="6642099"/>
            <a:ext cx="607722" cy="431801"/>
          </a:xfrm>
          <a:prstGeom prst="rect">
            <a:avLst/>
          </a:prstGeom>
          <a:ln w="12700">
            <a:miter lim="400000"/>
          </a:ln>
        </p:spPr>
        <p:txBody>
          <a:bodyPr wrap="none" lIns="50800" tIns="50800" rIns="50800" bIns="50800" anchor="ctr">
            <a:spAutoFit/>
          </a:bodyPr>
          <a:lstStyle/>
          <a:p>
            <a:endParaRPr/>
          </a:p>
        </p:txBody>
      </p:sp>
      <p:sp>
        <p:nvSpPr>
          <p:cNvPr id="10" name="Content of workshop"/>
          <p:cNvSpPr txBox="1">
            <a:spLocks/>
          </p:cNvSpPr>
          <p:nvPr/>
        </p:nvSpPr>
        <p:spPr>
          <a:xfrm>
            <a:off x="301142" y="1911048"/>
            <a:ext cx="10252075" cy="7207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marL="0" marR="0" indent="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1pPr>
            <a:lvl2pPr marL="0" marR="0" indent="4572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2pPr>
            <a:lvl3pPr marL="0" marR="0" indent="9144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3pPr>
            <a:lvl4pPr marL="0" marR="0" indent="13716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4pPr>
            <a:lvl5pPr marL="0" marR="0" indent="18288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5pPr>
            <a:lvl6pPr marL="0" marR="0" indent="22860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6pPr>
            <a:lvl7pPr marL="0" marR="0" indent="27432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7pPr>
            <a:lvl8pPr marL="0" marR="0" indent="32004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8pPr>
            <a:lvl9pPr marL="0" marR="0" indent="36576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9pPr>
          </a:lstStyle>
          <a:p>
            <a:pPr defTabSz="792479" hangingPunct="1">
              <a:defRPr sz="11136" spc="-111"/>
            </a:pPr>
            <a:endParaRPr lang="en-IN" sz="2800" spc="-111" dirty="0">
              <a:latin typeface="Proxima Nova"/>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1694" y="4465371"/>
            <a:ext cx="5995424" cy="4649695"/>
          </a:xfrm>
          <a:prstGeom prst="rect">
            <a:avLst/>
          </a:prstGeom>
        </p:spPr>
      </p:pic>
      <p:sp>
        <p:nvSpPr>
          <p:cNvPr id="6" name="Rectangle 5"/>
          <p:cNvSpPr/>
          <p:nvPr/>
        </p:nvSpPr>
        <p:spPr>
          <a:xfrm>
            <a:off x="8672353" y="10876295"/>
            <a:ext cx="9020418" cy="646331"/>
          </a:xfrm>
          <a:prstGeom prst="rect">
            <a:avLst/>
          </a:prstGeom>
        </p:spPr>
        <p:txBody>
          <a:bodyPr wrap="none">
            <a:spAutoFit/>
          </a:bodyPr>
          <a:lstStyle/>
          <a:p>
            <a:r>
              <a:rPr lang="en-IN" sz="3600" i="1" dirty="0">
                <a:latin typeface="Californian FB" panose="0207040306080B030204" pitchFamily="18" charset="77"/>
              </a:rPr>
              <a:t>Are you showing your CO-WORKERS enough support?</a:t>
            </a:r>
          </a:p>
        </p:txBody>
      </p:sp>
      <p:sp>
        <p:nvSpPr>
          <p:cNvPr id="2" name="TextBox 1">
            <a:extLst>
              <a:ext uri="{FF2B5EF4-FFF2-40B4-BE49-F238E27FC236}">
                <a16:creationId xmlns:a16="http://schemas.microsoft.com/office/drawing/2014/main" id="{41E59B6C-1A80-3748-B9BB-169B34520B68}"/>
              </a:ext>
            </a:extLst>
          </p:cNvPr>
          <p:cNvSpPr txBox="1"/>
          <p:nvPr/>
        </p:nvSpPr>
        <p:spPr>
          <a:xfrm>
            <a:off x="7629803" y="1951498"/>
            <a:ext cx="10679206"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800" b="1" i="1" u="none" strike="noStrike" cap="none" spc="0" normalizeH="0" baseline="0" dirty="0">
                <a:ln>
                  <a:noFill/>
                </a:ln>
                <a:solidFill>
                  <a:srgbClr val="000000"/>
                </a:solidFill>
                <a:effectLst/>
                <a:uFillTx/>
                <a:latin typeface="Californian FB" panose="0207040306080B030204" pitchFamily="18" charset="77"/>
                <a:sym typeface="Proxima Nova"/>
              </a:rPr>
              <a:t>THE 8 GOLDEN</a:t>
            </a:r>
            <a:r>
              <a:rPr kumimoji="0" lang="en-US" sz="4800" b="1" i="1" u="none" strike="noStrike" cap="none" spc="0" normalizeH="0" dirty="0">
                <a:ln>
                  <a:noFill/>
                </a:ln>
                <a:solidFill>
                  <a:srgbClr val="000000"/>
                </a:solidFill>
                <a:effectLst/>
                <a:uFillTx/>
                <a:latin typeface="Californian FB" panose="0207040306080B030204" pitchFamily="18" charset="77"/>
                <a:sym typeface="Proxima Nova"/>
              </a:rPr>
              <a:t> RULES OF EMPATHY</a:t>
            </a:r>
            <a:endParaRPr kumimoji="0" lang="en-US" sz="4800" b="1" i="1" u="none" strike="noStrike" cap="none" spc="0" normalizeH="0" baseline="0" dirty="0">
              <a:ln>
                <a:noFill/>
              </a:ln>
              <a:solidFill>
                <a:srgbClr val="000000"/>
              </a:solidFill>
              <a:effectLst/>
              <a:uFillTx/>
              <a:latin typeface="Californian FB" panose="0207040306080B030204" pitchFamily="18" charset="77"/>
              <a:sym typeface="Proxima Nova"/>
            </a:endParaRPr>
          </a:p>
        </p:txBody>
      </p:sp>
    </p:spTree>
    <p:extLst>
      <p:ext uri="{BB962C8B-B14F-4D97-AF65-F5344CB8AC3E}">
        <p14:creationId xmlns:p14="http://schemas.microsoft.com/office/powerpoint/2010/main" val="302084671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Content of workshop"/>
          <p:cNvSpPr txBox="1">
            <a:spLocks noGrp="1"/>
          </p:cNvSpPr>
          <p:nvPr>
            <p:ph type="title" idx="4294967295"/>
          </p:nvPr>
        </p:nvSpPr>
        <p:spPr>
          <a:xfrm>
            <a:off x="0" y="5441950"/>
            <a:ext cx="9326563" cy="1016000"/>
          </a:xfrm>
          <a:prstGeom prst="rect">
            <a:avLst/>
          </a:prstGeom>
        </p:spPr>
        <p:txBody>
          <a:bodyPr>
            <a:normAutofit/>
          </a:bodyPr>
          <a:lstStyle/>
          <a:p>
            <a:r>
              <a:rPr lang="en-IN" sz="3100" b="1" dirty="0">
                <a:latin typeface="Proxima Nova"/>
              </a:rPr>
              <a:t>        </a:t>
            </a:r>
            <a:endParaRPr sz="3100" dirty="0">
              <a:latin typeface="Proxima Nova"/>
            </a:endParaRPr>
          </a:p>
        </p:txBody>
      </p:sp>
      <p:sp>
        <p:nvSpPr>
          <p:cNvPr id="160" name="Text"/>
          <p:cNvSpPr txBox="1"/>
          <p:nvPr/>
        </p:nvSpPr>
        <p:spPr>
          <a:xfrm>
            <a:off x="11888139" y="6642099"/>
            <a:ext cx="607722" cy="431801"/>
          </a:xfrm>
          <a:prstGeom prst="rect">
            <a:avLst/>
          </a:prstGeom>
          <a:ln w="12700">
            <a:miter lim="400000"/>
          </a:ln>
        </p:spPr>
        <p:txBody>
          <a:bodyPr wrap="none" lIns="50800" tIns="50800" rIns="50800" bIns="50800" anchor="ctr">
            <a:spAutoFit/>
          </a:bodyPr>
          <a:lstStyle/>
          <a:p>
            <a:endParaRPr/>
          </a:p>
        </p:txBody>
      </p:sp>
      <p:sp>
        <p:nvSpPr>
          <p:cNvPr id="5" name="Rectangle 4"/>
          <p:cNvSpPr/>
          <p:nvPr/>
        </p:nvSpPr>
        <p:spPr>
          <a:xfrm>
            <a:off x="8034600" y="6196222"/>
            <a:ext cx="10752986" cy="2123658"/>
          </a:xfrm>
          <a:prstGeom prst="rect">
            <a:avLst/>
          </a:prstGeom>
        </p:spPr>
        <p:txBody>
          <a:bodyPr wrap="square">
            <a:spAutoFit/>
          </a:bodyPr>
          <a:lstStyle/>
          <a:p>
            <a:br>
              <a:rPr lang="en-IN" sz="3600" i="1" dirty="0">
                <a:latin typeface="Californian FB" panose="0207040306080B030204" pitchFamily="18" charset="77"/>
              </a:rPr>
            </a:br>
            <a:r>
              <a:rPr lang="en-IN" sz="4800" i="1" dirty="0">
                <a:solidFill>
                  <a:schemeClr val="tx1"/>
                </a:solidFill>
                <a:latin typeface="Californian FB" panose="0207040306080B030204" pitchFamily="18" charset="77"/>
              </a:rPr>
              <a:t>   Hear. Empathize. Apologize. Resolve. Diagnose</a:t>
            </a:r>
            <a:br>
              <a:rPr lang="en-IN" sz="4800" i="1" dirty="0">
                <a:solidFill>
                  <a:schemeClr val="tx1"/>
                </a:solidFill>
                <a:latin typeface="Californian FB" panose="0207040306080B030204" pitchFamily="18" charset="77"/>
              </a:rPr>
            </a:br>
            <a:endParaRPr lang="en-IN" sz="4800" i="1" dirty="0">
              <a:solidFill>
                <a:schemeClr val="tx1"/>
              </a:solidFill>
              <a:latin typeface="Californian FB" panose="0207040306080B030204" pitchFamily="18" charset="77"/>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9302" y="9023969"/>
            <a:ext cx="4281530" cy="2930777"/>
          </a:xfrm>
          <a:prstGeom prst="rect">
            <a:avLst/>
          </a:prstGeom>
        </p:spPr>
      </p:pic>
      <p:sp>
        <p:nvSpPr>
          <p:cNvPr id="9" name="Down Arrow 8"/>
          <p:cNvSpPr/>
          <p:nvPr/>
        </p:nvSpPr>
        <p:spPr>
          <a:xfrm>
            <a:off x="8728898" y="4670627"/>
            <a:ext cx="1309816" cy="872490"/>
          </a:xfrm>
          <a:prstGeom prst="down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20000"/>
              </a:lnSpc>
              <a:spcBef>
                <a:spcPts val="0"/>
              </a:spcBef>
              <a:spcAft>
                <a:spcPts val="0"/>
              </a:spcAft>
              <a:buClrTx/>
              <a:buSzTx/>
              <a:buFontTx/>
              <a:buNone/>
              <a:tabLst/>
            </a:pPr>
            <a:r>
              <a:rPr kumimoji="0" lang="en-IN" sz="3000" b="0" i="0" u="none" strike="noStrike" cap="all" spc="0" normalizeH="0" baseline="0" dirty="0">
                <a:ln>
                  <a:noFill/>
                </a:ln>
                <a:solidFill>
                  <a:srgbClr val="FFFFFF"/>
                </a:solidFill>
                <a:effectLst/>
                <a:uFillTx/>
                <a:latin typeface="Proxima Nova Extrabold"/>
                <a:ea typeface="Proxima Nova Extrabold"/>
                <a:cs typeface="Proxima Nova Extrabold"/>
                <a:sym typeface="Proxima Nova Extrabold"/>
              </a:rPr>
              <a:t>H</a:t>
            </a:r>
          </a:p>
        </p:txBody>
      </p:sp>
      <p:sp>
        <p:nvSpPr>
          <p:cNvPr id="14" name="Down Arrow 13"/>
          <p:cNvSpPr/>
          <p:nvPr/>
        </p:nvSpPr>
        <p:spPr>
          <a:xfrm>
            <a:off x="10750864" y="4670627"/>
            <a:ext cx="1309816" cy="872490"/>
          </a:xfrm>
          <a:prstGeom prst="down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20000"/>
              </a:lnSpc>
              <a:spcBef>
                <a:spcPts val="0"/>
              </a:spcBef>
              <a:spcAft>
                <a:spcPts val="0"/>
              </a:spcAft>
              <a:buClrTx/>
              <a:buSzTx/>
              <a:buFontTx/>
              <a:buNone/>
              <a:tabLst/>
            </a:pPr>
            <a:r>
              <a:rPr lang="en-IN" sz="3000" cap="all" dirty="0">
                <a:solidFill>
                  <a:srgbClr val="FFFFFF"/>
                </a:solidFill>
                <a:latin typeface="Proxima Nova Extrabold"/>
                <a:ea typeface="Proxima Nova Extrabold"/>
                <a:cs typeface="Proxima Nova Extrabold"/>
                <a:sym typeface="Proxima Nova Extrabold"/>
              </a:rPr>
              <a:t>E</a:t>
            </a:r>
            <a:endParaRPr kumimoji="0" lang="en-IN" sz="3000" b="0" i="0" u="none" strike="noStrike" cap="all" spc="0" normalizeH="0" baseline="0" dirty="0">
              <a:ln>
                <a:noFill/>
              </a:ln>
              <a:solidFill>
                <a:srgbClr val="FFFFFF"/>
              </a:solidFill>
              <a:effectLst/>
              <a:uFillTx/>
              <a:latin typeface="Proxima Nova Extrabold"/>
              <a:ea typeface="Proxima Nova Extrabold"/>
              <a:cs typeface="Proxima Nova Extrabold"/>
              <a:sym typeface="Proxima Nova Extrabold"/>
            </a:endParaRPr>
          </a:p>
        </p:txBody>
      </p:sp>
      <p:sp>
        <p:nvSpPr>
          <p:cNvPr id="15" name="Down Arrow 14"/>
          <p:cNvSpPr/>
          <p:nvPr/>
        </p:nvSpPr>
        <p:spPr>
          <a:xfrm>
            <a:off x="12602452" y="4681595"/>
            <a:ext cx="1309816" cy="872490"/>
          </a:xfrm>
          <a:prstGeom prst="down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20000"/>
              </a:lnSpc>
              <a:spcBef>
                <a:spcPts val="0"/>
              </a:spcBef>
              <a:spcAft>
                <a:spcPts val="0"/>
              </a:spcAft>
              <a:buClrTx/>
              <a:buSzTx/>
              <a:buFontTx/>
              <a:buNone/>
              <a:tabLst/>
            </a:pPr>
            <a:r>
              <a:rPr lang="en-IN" sz="3000" cap="all" dirty="0">
                <a:solidFill>
                  <a:srgbClr val="FFFFFF"/>
                </a:solidFill>
                <a:latin typeface="Proxima Nova Extrabold"/>
                <a:ea typeface="Proxima Nova Extrabold"/>
                <a:cs typeface="Proxima Nova Extrabold"/>
                <a:sym typeface="Proxima Nova Extrabold"/>
              </a:rPr>
              <a:t>A</a:t>
            </a:r>
            <a:endParaRPr kumimoji="0" lang="en-IN" sz="3000" b="0" i="0" u="none" strike="noStrike" cap="all" spc="0" normalizeH="0" baseline="0" dirty="0">
              <a:ln>
                <a:noFill/>
              </a:ln>
              <a:solidFill>
                <a:srgbClr val="FFFFFF"/>
              </a:solidFill>
              <a:effectLst/>
              <a:uFillTx/>
              <a:latin typeface="Proxima Nova Extrabold"/>
              <a:ea typeface="Proxima Nova Extrabold"/>
              <a:cs typeface="Proxima Nova Extrabold"/>
              <a:sym typeface="Proxima Nova Extrabold"/>
            </a:endParaRPr>
          </a:p>
        </p:txBody>
      </p:sp>
      <p:sp>
        <p:nvSpPr>
          <p:cNvPr id="16" name="Down Arrow 15"/>
          <p:cNvSpPr/>
          <p:nvPr/>
        </p:nvSpPr>
        <p:spPr>
          <a:xfrm>
            <a:off x="14454040" y="4670627"/>
            <a:ext cx="1309816" cy="872490"/>
          </a:xfrm>
          <a:prstGeom prst="down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20000"/>
              </a:lnSpc>
              <a:spcBef>
                <a:spcPts val="0"/>
              </a:spcBef>
              <a:spcAft>
                <a:spcPts val="0"/>
              </a:spcAft>
              <a:buClrTx/>
              <a:buSzTx/>
              <a:buFontTx/>
              <a:buNone/>
              <a:tabLst/>
            </a:pPr>
            <a:r>
              <a:rPr lang="en-IN" sz="3000" cap="all" dirty="0">
                <a:solidFill>
                  <a:srgbClr val="FFFFFF"/>
                </a:solidFill>
                <a:latin typeface="Proxima Nova Extrabold"/>
                <a:ea typeface="Proxima Nova Extrabold"/>
                <a:cs typeface="Proxima Nova Extrabold"/>
                <a:sym typeface="Proxima Nova Extrabold"/>
              </a:rPr>
              <a:t>R</a:t>
            </a:r>
            <a:endParaRPr kumimoji="0" lang="en-IN" sz="3000" b="0" i="0" u="none" strike="noStrike" cap="all" spc="0" normalizeH="0" baseline="0" dirty="0">
              <a:ln>
                <a:noFill/>
              </a:ln>
              <a:solidFill>
                <a:srgbClr val="FFFFFF"/>
              </a:solidFill>
              <a:effectLst/>
              <a:uFillTx/>
              <a:latin typeface="Proxima Nova Extrabold"/>
              <a:ea typeface="Proxima Nova Extrabold"/>
              <a:cs typeface="Proxima Nova Extrabold"/>
              <a:sym typeface="Proxima Nova Extrabold"/>
            </a:endParaRPr>
          </a:p>
        </p:txBody>
      </p:sp>
      <p:sp>
        <p:nvSpPr>
          <p:cNvPr id="17" name="Down Arrow 16"/>
          <p:cNvSpPr/>
          <p:nvPr/>
        </p:nvSpPr>
        <p:spPr>
          <a:xfrm>
            <a:off x="16305628" y="4703361"/>
            <a:ext cx="1309816" cy="872490"/>
          </a:xfrm>
          <a:prstGeom prst="down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20000"/>
              </a:lnSpc>
              <a:spcBef>
                <a:spcPts val="0"/>
              </a:spcBef>
              <a:spcAft>
                <a:spcPts val="0"/>
              </a:spcAft>
              <a:buClrTx/>
              <a:buSzTx/>
              <a:buFontTx/>
              <a:buNone/>
              <a:tabLst/>
            </a:pPr>
            <a:r>
              <a:rPr lang="en-IN" sz="3000" cap="all" dirty="0">
                <a:solidFill>
                  <a:srgbClr val="FFFFFF"/>
                </a:solidFill>
                <a:latin typeface="Proxima Nova Extrabold"/>
                <a:ea typeface="Proxima Nova Extrabold"/>
                <a:cs typeface="Proxima Nova Extrabold"/>
                <a:sym typeface="Proxima Nova Extrabold"/>
              </a:rPr>
              <a:t>D</a:t>
            </a:r>
            <a:endParaRPr kumimoji="0" lang="en-IN" sz="3000" b="0" i="0" u="none" strike="noStrike" cap="all" spc="0" normalizeH="0" baseline="0" dirty="0">
              <a:ln>
                <a:noFill/>
              </a:ln>
              <a:solidFill>
                <a:srgbClr val="FFFFFF"/>
              </a:solidFill>
              <a:effectLst/>
              <a:uFillTx/>
              <a:latin typeface="Proxima Nova Extrabold"/>
              <a:ea typeface="Proxima Nova Extrabold"/>
              <a:cs typeface="Proxima Nova Extrabold"/>
              <a:sym typeface="Proxima Nova Extrabold"/>
            </a:endParaRPr>
          </a:p>
        </p:txBody>
      </p:sp>
    </p:spTree>
    <p:extLst>
      <p:ext uri="{BB962C8B-B14F-4D97-AF65-F5344CB8AC3E}">
        <p14:creationId xmlns:p14="http://schemas.microsoft.com/office/powerpoint/2010/main" val="187947603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7"/>
                                        </p:tgtEl>
                                        <p:attrNameLst>
                                          <p:attrName>style.visibility</p:attrName>
                                        </p:attrNameLst>
                                      </p:cBhvr>
                                      <p:to>
                                        <p:strVal val="visible"/>
                                      </p:to>
                                    </p:set>
                                    <p:anim calcmode="lin" valueType="num">
                                      <p:cBhvr additive="base">
                                        <p:cTn id="7" dur="500" fill="hold"/>
                                        <p:tgtEl>
                                          <p:spTgt spid="157"/>
                                        </p:tgtEl>
                                        <p:attrNameLst>
                                          <p:attrName>ppt_x</p:attrName>
                                        </p:attrNameLst>
                                      </p:cBhvr>
                                      <p:tavLst>
                                        <p:tav tm="0">
                                          <p:val>
                                            <p:strVal val="#ppt_x"/>
                                          </p:val>
                                        </p:tav>
                                        <p:tav tm="100000">
                                          <p:val>
                                            <p:strVal val="#ppt_x"/>
                                          </p:val>
                                        </p:tav>
                                      </p:tavLst>
                                    </p:anim>
                                    <p:anim calcmode="lin" valueType="num">
                                      <p:cBhvr additive="base">
                                        <p:cTn id="8" dur="500" fill="hold"/>
                                        <p:tgtEl>
                                          <p:spTgt spid="1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You can only understand people if you feel them in yourself – John Steinbeck"/>
          <p:cNvSpPr txBox="1">
            <a:spLocks noGrp="1"/>
          </p:cNvSpPr>
          <p:nvPr>
            <p:ph type="body" idx="4294967295"/>
          </p:nvPr>
        </p:nvSpPr>
        <p:spPr>
          <a:xfrm>
            <a:off x="0" y="3336925"/>
            <a:ext cx="11860213" cy="667226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lvl1pPr defTabSz="338835">
              <a:defRPr sz="2088"/>
            </a:lvl1pPr>
          </a:lstStyle>
          <a:p>
            <a:r>
              <a:rPr lang="en-US" sz="1800" dirty="0">
                <a:solidFill>
                  <a:schemeClr val="accent1"/>
                </a:solidFill>
              </a:rPr>
              <a:t>.”</a:t>
            </a:r>
            <a:endParaRPr sz="1800" dirty="0">
              <a:solidFill>
                <a:schemeClr val="accent1"/>
              </a:solidFill>
            </a:endParaRPr>
          </a:p>
        </p:txBody>
      </p:sp>
      <p:sp>
        <p:nvSpPr>
          <p:cNvPr id="157" name="Content of workshop"/>
          <p:cNvSpPr txBox="1">
            <a:spLocks noGrp="1"/>
          </p:cNvSpPr>
          <p:nvPr>
            <p:ph type="title" idx="4294967295"/>
          </p:nvPr>
        </p:nvSpPr>
        <p:spPr>
          <a:xfrm>
            <a:off x="7955251" y="2508562"/>
            <a:ext cx="9612312" cy="771525"/>
          </a:xfrm>
          <a:prstGeom prst="rect">
            <a:avLst/>
          </a:prstGeom>
        </p:spPr>
        <p:txBody>
          <a:bodyPr>
            <a:noAutofit/>
          </a:bodyPr>
          <a:lstStyle/>
          <a:p>
            <a:pPr algn="ctr" defTabSz="792479">
              <a:defRPr sz="11136" spc="-111"/>
            </a:pPr>
            <a:r>
              <a:rPr lang="en-US" sz="6000" i="1" dirty="0">
                <a:solidFill>
                  <a:schemeClr val="tx1"/>
                </a:solidFill>
                <a:latin typeface="Californian FB" panose="0207040306080B030204" pitchFamily="18" charset="77"/>
              </a:rPr>
              <a:t>    </a:t>
            </a:r>
            <a:r>
              <a:rPr lang="en-US" sz="4800" b="1" i="1" dirty="0">
                <a:solidFill>
                  <a:schemeClr val="tx1"/>
                </a:solidFill>
                <a:latin typeface="Californian FB" panose="0207040306080B030204" pitchFamily="18" charset="77"/>
              </a:rPr>
              <a:t>Team  COLLABORATION</a:t>
            </a:r>
            <a:endParaRPr sz="6000" i="1" dirty="0">
              <a:solidFill>
                <a:schemeClr val="tx1"/>
              </a:solidFill>
              <a:latin typeface="Californian FB" panose="0207040306080B030204" pitchFamily="18" charset="77"/>
            </a:endParaRPr>
          </a:p>
        </p:txBody>
      </p:sp>
      <p:sp>
        <p:nvSpPr>
          <p:cNvPr id="160" name="Text"/>
          <p:cNvSpPr txBox="1"/>
          <p:nvPr/>
        </p:nvSpPr>
        <p:spPr>
          <a:xfrm>
            <a:off x="11888139" y="6642099"/>
            <a:ext cx="607722" cy="431801"/>
          </a:xfrm>
          <a:prstGeom prst="rect">
            <a:avLst/>
          </a:prstGeom>
          <a:ln w="12700">
            <a:miter lim="400000"/>
          </a:ln>
        </p:spPr>
        <p:txBody>
          <a:bodyPr wrap="none" lIns="50800" tIns="50800" rIns="50800" bIns="50800" anchor="ctr">
            <a:spAutoFit/>
          </a:bodyPr>
          <a:lstStyle/>
          <a:p>
            <a:endParaRPr/>
          </a:p>
        </p:txBody>
      </p:sp>
      <p:pic>
        <p:nvPicPr>
          <p:cNvPr id="3074" name="Picture 2" descr="Logo, video, youtube icon - Download on Iconfinde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40249" y="4952524"/>
            <a:ext cx="3905859" cy="48768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043380" y="3823185"/>
            <a:ext cx="2904962" cy="1015663"/>
          </a:xfrm>
          <a:prstGeom prst="rect">
            <a:avLst/>
          </a:prstGeom>
        </p:spPr>
        <p:txBody>
          <a:bodyPr wrap="none">
            <a:spAutoFit/>
          </a:bodyPr>
          <a:lstStyle/>
          <a:p>
            <a:r>
              <a:rPr lang="hi-IN" sz="6000" dirty="0">
                <a:solidFill>
                  <a:srgbClr val="3C4043"/>
                </a:solidFill>
                <a:latin typeface="arial" panose="020B0604020202020204" pitchFamily="34" charset="0"/>
              </a:rPr>
              <a:t>टीम नेतृत्व</a:t>
            </a:r>
            <a:endParaRPr lang="en-IN" sz="6000" dirty="0"/>
          </a:p>
        </p:txBody>
      </p:sp>
    </p:spTree>
    <p:extLst>
      <p:ext uri="{BB962C8B-B14F-4D97-AF65-F5344CB8AC3E}">
        <p14:creationId xmlns:p14="http://schemas.microsoft.com/office/powerpoint/2010/main" val="374242031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
          <p:cNvSpPr txBox="1"/>
          <p:nvPr/>
        </p:nvSpPr>
        <p:spPr>
          <a:xfrm>
            <a:off x="11888139" y="6642099"/>
            <a:ext cx="607722" cy="431801"/>
          </a:xfrm>
          <a:prstGeom prst="rect">
            <a:avLst/>
          </a:prstGeom>
          <a:ln w="12700">
            <a:miter lim="400000"/>
          </a:ln>
        </p:spPr>
        <p:txBody>
          <a:bodyPr wrap="none" lIns="50800" tIns="50800" rIns="50800" bIns="50800" anchor="ctr">
            <a:spAutoFit/>
          </a:bodyPr>
          <a:lstStyle/>
          <a:p>
            <a:endParaRPr/>
          </a:p>
        </p:txBody>
      </p:sp>
      <p:sp>
        <p:nvSpPr>
          <p:cNvPr id="4" name="Rectangle 3"/>
          <p:cNvSpPr/>
          <p:nvPr/>
        </p:nvSpPr>
        <p:spPr>
          <a:xfrm>
            <a:off x="9794455" y="4605515"/>
            <a:ext cx="6502101" cy="1015663"/>
          </a:xfrm>
          <a:prstGeom prst="rect">
            <a:avLst/>
          </a:prstGeom>
        </p:spPr>
        <p:txBody>
          <a:bodyPr wrap="none">
            <a:spAutoFit/>
          </a:bodyPr>
          <a:lstStyle/>
          <a:p>
            <a:r>
              <a:rPr lang="en-US" sz="6000" i="1" dirty="0">
                <a:solidFill>
                  <a:schemeClr val="tx1"/>
                </a:solidFill>
                <a:latin typeface="Californian FB" panose="0207040306080B030204" pitchFamily="18" charset="77"/>
              </a:rPr>
              <a:t>STITCH THE STORY-</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4487" y="8584011"/>
            <a:ext cx="5902036" cy="4125011"/>
          </a:xfrm>
          <a:prstGeom prst="rect">
            <a:avLst/>
          </a:prstGeom>
        </p:spPr>
      </p:pic>
      <p:sp>
        <p:nvSpPr>
          <p:cNvPr id="2" name="Rectangle 1"/>
          <p:cNvSpPr/>
          <p:nvPr/>
        </p:nvSpPr>
        <p:spPr>
          <a:xfrm>
            <a:off x="11309455" y="5908888"/>
            <a:ext cx="3632726" cy="646331"/>
          </a:xfrm>
          <a:prstGeom prst="rect">
            <a:avLst/>
          </a:prstGeom>
        </p:spPr>
        <p:txBody>
          <a:bodyPr wrap="none">
            <a:spAutoFit/>
          </a:bodyPr>
          <a:lstStyle/>
          <a:p>
            <a:r>
              <a:rPr lang="en-US" sz="3600" i="1" dirty="0">
                <a:solidFill>
                  <a:schemeClr val="tx1"/>
                </a:solidFill>
                <a:latin typeface="Californian FB" panose="0207040306080B030204" pitchFamily="18" charset="77"/>
              </a:rPr>
              <a:t>A TEAM ACTIVITY</a:t>
            </a:r>
            <a:endParaRPr lang="en-IN" sz="3600" dirty="0"/>
          </a:p>
        </p:txBody>
      </p:sp>
    </p:spTree>
    <p:extLst>
      <p:ext uri="{BB962C8B-B14F-4D97-AF65-F5344CB8AC3E}">
        <p14:creationId xmlns:p14="http://schemas.microsoft.com/office/powerpoint/2010/main" val="266138000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Content of workshop"/>
          <p:cNvSpPr txBox="1">
            <a:spLocks noGrp="1"/>
          </p:cNvSpPr>
          <p:nvPr>
            <p:ph type="title" idx="4294967295"/>
          </p:nvPr>
        </p:nvSpPr>
        <p:spPr>
          <a:xfrm>
            <a:off x="8566944" y="5735205"/>
            <a:ext cx="7250112" cy="1484313"/>
          </a:xfrm>
          <a:prstGeom prst="rect">
            <a:avLst/>
          </a:prstGeom>
        </p:spPr>
        <p:txBody>
          <a:bodyPr>
            <a:noAutofit/>
          </a:bodyPr>
          <a:lstStyle/>
          <a:p>
            <a:pPr algn="ctr" defTabSz="792479">
              <a:defRPr sz="11136" spc="-111"/>
            </a:pPr>
            <a:r>
              <a:rPr lang="en-IN" sz="6000" i="1" dirty="0">
                <a:solidFill>
                  <a:schemeClr val="tx1"/>
                </a:solidFill>
                <a:latin typeface="Californian FB" panose="0207040306080B030204" pitchFamily="18" charset="0"/>
              </a:rPr>
              <a:t>Break</a:t>
            </a:r>
            <a:br>
              <a:rPr lang="en-IN" sz="6000" dirty="0">
                <a:solidFill>
                  <a:schemeClr val="tx1"/>
                </a:solidFill>
                <a:latin typeface="Californian FB" panose="0207040306080B030204" pitchFamily="18" charset="0"/>
              </a:rPr>
            </a:br>
            <a:r>
              <a:rPr lang="en-IN" sz="3200" i="1" dirty="0">
                <a:solidFill>
                  <a:schemeClr val="tx1"/>
                </a:solidFill>
                <a:latin typeface="Californian FB" panose="0207040306080B030204" pitchFamily="18" charset="0"/>
              </a:rPr>
              <a:t>(10 minutes)</a:t>
            </a:r>
            <a:endParaRPr sz="3200" i="1" dirty="0">
              <a:solidFill>
                <a:schemeClr val="tx1"/>
              </a:solidFill>
              <a:latin typeface="Californian FB" panose="0207040306080B030204" pitchFamily="18" charset="0"/>
            </a:endParaRPr>
          </a:p>
        </p:txBody>
      </p:sp>
    </p:spTree>
    <p:extLst>
      <p:ext uri="{BB962C8B-B14F-4D97-AF65-F5344CB8AC3E}">
        <p14:creationId xmlns:p14="http://schemas.microsoft.com/office/powerpoint/2010/main" val="274940657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9E67168-A957-42D3-9CF4-BBB576F9D457}"/>
              </a:ext>
            </a:extLst>
          </p:cNvPr>
          <p:cNvPicPr>
            <a:picLocks noChangeAspect="1"/>
          </p:cNvPicPr>
          <p:nvPr/>
        </p:nvPicPr>
        <p:blipFill>
          <a:blip r:embed="rId3"/>
          <a:stretch>
            <a:fillRect/>
          </a:stretch>
        </p:blipFill>
        <p:spPr>
          <a:xfrm>
            <a:off x="23086298" y="244998"/>
            <a:ext cx="1071560" cy="571499"/>
          </a:xfrm>
          <a:prstGeom prst="rect">
            <a:avLst/>
          </a:prstGeom>
        </p:spPr>
      </p:pic>
      <p:sp>
        <p:nvSpPr>
          <p:cNvPr id="2" name="Rectangle 1"/>
          <p:cNvSpPr/>
          <p:nvPr/>
        </p:nvSpPr>
        <p:spPr>
          <a:xfrm>
            <a:off x="11877729" y="2728751"/>
            <a:ext cx="2122697" cy="769441"/>
          </a:xfrm>
          <a:prstGeom prst="rect">
            <a:avLst/>
          </a:prstGeom>
        </p:spPr>
        <p:txBody>
          <a:bodyPr wrap="none">
            <a:spAutoFit/>
          </a:bodyPr>
          <a:lstStyle/>
          <a:p>
            <a:r>
              <a:rPr lang="hi-IN" sz="4400" dirty="0"/>
              <a:t>स्व मूल्य</a:t>
            </a:r>
            <a:endParaRPr lang="en-IN" sz="4400"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2333" y="6948132"/>
            <a:ext cx="6643890" cy="3733800"/>
          </a:xfrm>
          <a:prstGeom prst="rect">
            <a:avLst/>
          </a:prstGeom>
        </p:spPr>
      </p:pic>
      <p:sp>
        <p:nvSpPr>
          <p:cNvPr id="3" name="Rectangle 2"/>
          <p:cNvSpPr/>
          <p:nvPr/>
        </p:nvSpPr>
        <p:spPr>
          <a:xfrm>
            <a:off x="10531779" y="3624993"/>
            <a:ext cx="4204998" cy="830997"/>
          </a:xfrm>
          <a:prstGeom prst="rect">
            <a:avLst/>
          </a:prstGeom>
        </p:spPr>
        <p:txBody>
          <a:bodyPr wrap="none">
            <a:spAutoFit/>
          </a:bodyPr>
          <a:lstStyle/>
          <a:p>
            <a:r>
              <a:rPr lang="en-US" sz="4800" b="1" i="1" dirty="0">
                <a:solidFill>
                  <a:schemeClr val="tx1"/>
                </a:solidFill>
                <a:latin typeface="Californian FB" panose="0207040306080B030204" pitchFamily="18" charset="0"/>
              </a:rPr>
              <a:t>SELF WORTH</a:t>
            </a:r>
          </a:p>
        </p:txBody>
      </p:sp>
      <p:sp>
        <p:nvSpPr>
          <p:cNvPr id="5" name="TextBox 4"/>
          <p:cNvSpPr txBox="1"/>
          <p:nvPr/>
        </p:nvSpPr>
        <p:spPr>
          <a:xfrm>
            <a:off x="10486822" y="4620140"/>
            <a:ext cx="4904509"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IN" sz="3600" b="0" i="1" u="none" strike="noStrike" cap="none" spc="0" normalizeH="0" baseline="0" dirty="0">
                <a:ln>
                  <a:noFill/>
                </a:ln>
                <a:solidFill>
                  <a:srgbClr val="000000"/>
                </a:solidFill>
                <a:effectLst/>
                <a:uFillTx/>
                <a:latin typeface="Californian FB" panose="0207040306080B030204" pitchFamily="18" charset="0"/>
                <a:sym typeface="Proxima Nova"/>
              </a:rPr>
              <a:t>A story</a:t>
            </a:r>
          </a:p>
        </p:txBody>
      </p:sp>
    </p:spTree>
    <p:extLst>
      <p:ext uri="{BB962C8B-B14F-4D97-AF65-F5344CB8AC3E}">
        <p14:creationId xmlns:p14="http://schemas.microsoft.com/office/powerpoint/2010/main" val="245297786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
          <p:cNvSpPr txBox="1"/>
          <p:nvPr/>
        </p:nvSpPr>
        <p:spPr>
          <a:xfrm>
            <a:off x="11888139" y="6642099"/>
            <a:ext cx="607722" cy="431801"/>
          </a:xfrm>
          <a:prstGeom prst="rect">
            <a:avLst/>
          </a:prstGeom>
          <a:ln w="12700">
            <a:miter lim="400000"/>
          </a:ln>
        </p:spPr>
        <p:txBody>
          <a:bodyPr wrap="none" lIns="50800" tIns="50800" rIns="50800" bIns="50800" anchor="ctr">
            <a:spAutoFit/>
          </a:bodyPr>
          <a:lstStyle/>
          <a:p>
            <a:endParaRPr/>
          </a:p>
        </p:txBody>
      </p:sp>
      <p:sp>
        <p:nvSpPr>
          <p:cNvPr id="10" name="Content of workshop"/>
          <p:cNvSpPr txBox="1">
            <a:spLocks/>
          </p:cNvSpPr>
          <p:nvPr/>
        </p:nvSpPr>
        <p:spPr>
          <a:xfrm>
            <a:off x="1939925" y="1092603"/>
            <a:ext cx="10252075" cy="7207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marL="0" marR="0" indent="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1pPr>
            <a:lvl2pPr marL="0" marR="0" indent="4572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2pPr>
            <a:lvl3pPr marL="0" marR="0" indent="9144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3pPr>
            <a:lvl4pPr marL="0" marR="0" indent="13716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4pPr>
            <a:lvl5pPr marL="0" marR="0" indent="18288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5pPr>
            <a:lvl6pPr marL="0" marR="0" indent="22860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6pPr>
            <a:lvl7pPr marL="0" marR="0" indent="27432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7pPr>
            <a:lvl8pPr marL="0" marR="0" indent="32004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8pPr>
            <a:lvl9pPr marL="0" marR="0" indent="36576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9pPr>
          </a:lstStyle>
          <a:p>
            <a:pPr defTabSz="792479" hangingPunct="1">
              <a:defRPr sz="11136" spc="-111"/>
            </a:pPr>
            <a:endParaRPr lang="en-IN" sz="2800" spc="-111" dirty="0">
              <a:latin typeface="Proxima Nova"/>
            </a:endParaRPr>
          </a:p>
        </p:txBody>
      </p:sp>
      <p:pic>
        <p:nvPicPr>
          <p:cNvPr id="11" name="Picture 10">
            <a:extLst>
              <a:ext uri="{FF2B5EF4-FFF2-40B4-BE49-F238E27FC236}">
                <a16:creationId xmlns:a16="http://schemas.microsoft.com/office/drawing/2014/main" id="{6D7E1D78-1208-4BAC-9C2E-8FD7403527CD}"/>
              </a:ext>
            </a:extLst>
          </p:cNvPr>
          <p:cNvPicPr>
            <a:picLocks noChangeAspect="1"/>
          </p:cNvPicPr>
          <p:nvPr/>
        </p:nvPicPr>
        <p:blipFill>
          <a:blip r:embed="rId3"/>
          <a:stretch>
            <a:fillRect/>
          </a:stretch>
        </p:blipFill>
        <p:spPr>
          <a:xfrm>
            <a:off x="10952811" y="6330140"/>
            <a:ext cx="3086100" cy="3482110"/>
          </a:xfrm>
          <a:prstGeom prst="rect">
            <a:avLst/>
          </a:prstGeom>
        </p:spPr>
      </p:pic>
      <p:sp>
        <p:nvSpPr>
          <p:cNvPr id="3" name="TextBox 2"/>
          <p:cNvSpPr txBox="1"/>
          <p:nvPr/>
        </p:nvSpPr>
        <p:spPr>
          <a:xfrm>
            <a:off x="6524552" y="3655261"/>
            <a:ext cx="11942618"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IN" sz="4800" b="1" i="1" u="none" strike="noStrike" cap="none" spc="0" normalizeH="0" baseline="0" dirty="0">
                <a:ln>
                  <a:noFill/>
                </a:ln>
                <a:solidFill>
                  <a:srgbClr val="000000"/>
                </a:solidFill>
                <a:effectLst/>
                <a:uFillTx/>
                <a:latin typeface="Californian FB" panose="0207040306080B030204" pitchFamily="18" charset="0"/>
                <a:sym typeface="Proxima Nova"/>
              </a:rPr>
              <a:t>SELF WORTH- AN ACTIVITY</a:t>
            </a:r>
          </a:p>
        </p:txBody>
      </p:sp>
    </p:spTree>
    <p:extLst>
      <p:ext uri="{BB962C8B-B14F-4D97-AF65-F5344CB8AC3E}">
        <p14:creationId xmlns:p14="http://schemas.microsoft.com/office/powerpoint/2010/main" val="35894587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C99673-8354-0146-853A-FBF62B764DC3}"/>
              </a:ext>
            </a:extLst>
          </p:cNvPr>
          <p:cNvSpPr txBox="1"/>
          <p:nvPr/>
        </p:nvSpPr>
        <p:spPr>
          <a:xfrm>
            <a:off x="-4629688" y="3800716"/>
            <a:ext cx="18315292" cy="1077218"/>
          </a:xfrm>
          <a:prstGeom prst="rect">
            <a:avLst/>
          </a:prstGeom>
          <a:noFill/>
        </p:spPr>
        <p:txBody>
          <a:bodyPr wrap="square" rtlCol="0">
            <a:spAutoFit/>
          </a:bodyPr>
          <a:lstStyle/>
          <a:p>
            <a:pPr algn="ctr"/>
            <a:r>
              <a:rPr lang="en-US" sz="6400" b="1" i="1" dirty="0">
                <a:latin typeface="Californian FB" panose="0207040306080B030204" pitchFamily="18" charset="0"/>
              </a:rPr>
              <a:t>About the founder</a:t>
            </a:r>
          </a:p>
        </p:txBody>
      </p:sp>
      <p:sp>
        <p:nvSpPr>
          <p:cNvPr id="5" name="TextBox 4">
            <a:extLst>
              <a:ext uri="{FF2B5EF4-FFF2-40B4-BE49-F238E27FC236}">
                <a16:creationId xmlns:a16="http://schemas.microsoft.com/office/drawing/2014/main" id="{8BD8AE00-9B52-5347-93F0-764F94D7AD38}"/>
              </a:ext>
            </a:extLst>
          </p:cNvPr>
          <p:cNvSpPr txBox="1"/>
          <p:nvPr/>
        </p:nvSpPr>
        <p:spPr>
          <a:xfrm>
            <a:off x="1072374" y="6894293"/>
            <a:ext cx="12575388" cy="3785652"/>
          </a:xfrm>
          <a:prstGeom prst="rect">
            <a:avLst/>
          </a:prstGeom>
          <a:noFill/>
        </p:spPr>
        <p:txBody>
          <a:bodyPr wrap="square" rtlCol="0">
            <a:spAutoFit/>
          </a:bodyPr>
          <a:lstStyle/>
          <a:p>
            <a:pPr algn="l"/>
            <a:r>
              <a:rPr lang="en-US" sz="4000" dirty="0" err="1">
                <a:latin typeface="Californian FB" panose="0207040306080B030204" pitchFamily="18" charset="0"/>
              </a:rPr>
              <a:t>Debolina</a:t>
            </a:r>
            <a:r>
              <a:rPr lang="en-US" sz="4000" dirty="0">
                <a:latin typeface="Californian FB" panose="0207040306080B030204" pitchFamily="18" charset="0"/>
              </a:rPr>
              <a:t> Dutta is an educator, entrepreneur and a life and behavioral coach for children and adults. She is internationally certified in child psychology and developmental psychology and holds a degree in child education. She is the founder of Manners N Beyond LLP and MnB Next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01375" y="6100341"/>
            <a:ext cx="3936494" cy="4503762"/>
          </a:xfrm>
          <a:prstGeom prst="rect">
            <a:avLst/>
          </a:prstGeom>
        </p:spPr>
      </p:pic>
    </p:spTree>
    <p:extLst>
      <p:ext uri="{BB962C8B-B14F-4D97-AF65-F5344CB8AC3E}">
        <p14:creationId xmlns:p14="http://schemas.microsoft.com/office/powerpoint/2010/main" val="1401757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
          <p:cNvSpPr txBox="1"/>
          <p:nvPr/>
        </p:nvSpPr>
        <p:spPr>
          <a:xfrm>
            <a:off x="11888139" y="6642099"/>
            <a:ext cx="607722" cy="431801"/>
          </a:xfrm>
          <a:prstGeom prst="rect">
            <a:avLst/>
          </a:prstGeom>
          <a:ln w="12700">
            <a:miter lim="400000"/>
          </a:ln>
        </p:spPr>
        <p:txBody>
          <a:bodyPr wrap="none" lIns="50800" tIns="50800" rIns="50800" bIns="50800" anchor="ctr">
            <a:spAutoFit/>
          </a:bodyPr>
          <a:lstStyle/>
          <a:p>
            <a:endParaRPr/>
          </a:p>
        </p:txBody>
      </p:sp>
      <p:sp>
        <p:nvSpPr>
          <p:cNvPr id="10" name="Content of workshop"/>
          <p:cNvSpPr txBox="1">
            <a:spLocks/>
          </p:cNvSpPr>
          <p:nvPr/>
        </p:nvSpPr>
        <p:spPr>
          <a:xfrm>
            <a:off x="1939925" y="1092603"/>
            <a:ext cx="10252075" cy="7207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marL="0" marR="0" indent="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1pPr>
            <a:lvl2pPr marL="0" marR="0" indent="4572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2pPr>
            <a:lvl3pPr marL="0" marR="0" indent="9144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3pPr>
            <a:lvl4pPr marL="0" marR="0" indent="13716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4pPr>
            <a:lvl5pPr marL="0" marR="0" indent="18288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5pPr>
            <a:lvl6pPr marL="0" marR="0" indent="22860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6pPr>
            <a:lvl7pPr marL="0" marR="0" indent="27432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7pPr>
            <a:lvl8pPr marL="0" marR="0" indent="32004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8pPr>
            <a:lvl9pPr marL="0" marR="0" indent="36576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9pPr>
          </a:lstStyle>
          <a:p>
            <a:pPr defTabSz="792479" hangingPunct="1">
              <a:defRPr sz="11136" spc="-111"/>
            </a:pPr>
            <a:endParaRPr lang="en-IN" sz="2800" spc="-111" dirty="0">
              <a:latin typeface="Proxima Nova"/>
            </a:endParaRPr>
          </a:p>
        </p:txBody>
      </p:sp>
      <p:pic>
        <p:nvPicPr>
          <p:cNvPr id="9" name="Picture 8">
            <a:extLst>
              <a:ext uri="{FF2B5EF4-FFF2-40B4-BE49-F238E27FC236}">
                <a16:creationId xmlns:a16="http://schemas.microsoft.com/office/drawing/2014/main" id="{A18C85E1-5281-4F88-AA26-2D2AFE97DF5D}"/>
              </a:ext>
            </a:extLst>
          </p:cNvPr>
          <p:cNvPicPr>
            <a:picLocks noChangeAspect="1"/>
          </p:cNvPicPr>
          <p:nvPr/>
        </p:nvPicPr>
        <p:blipFill>
          <a:blip r:embed="rId3"/>
          <a:stretch>
            <a:fillRect/>
          </a:stretch>
        </p:blipFill>
        <p:spPr>
          <a:xfrm>
            <a:off x="7169727" y="3373293"/>
            <a:ext cx="8894618" cy="7148946"/>
          </a:xfrm>
          <a:prstGeom prst="rect">
            <a:avLst/>
          </a:prstGeom>
        </p:spPr>
      </p:pic>
    </p:spTree>
    <p:extLst>
      <p:ext uri="{BB962C8B-B14F-4D97-AF65-F5344CB8AC3E}">
        <p14:creationId xmlns:p14="http://schemas.microsoft.com/office/powerpoint/2010/main" val="128053406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
          <p:cNvSpPr txBox="1"/>
          <p:nvPr/>
        </p:nvSpPr>
        <p:spPr>
          <a:xfrm>
            <a:off x="11888139" y="6642099"/>
            <a:ext cx="607722" cy="431801"/>
          </a:xfrm>
          <a:prstGeom prst="rect">
            <a:avLst/>
          </a:prstGeom>
          <a:ln w="12700">
            <a:miter lim="400000"/>
          </a:ln>
        </p:spPr>
        <p:txBody>
          <a:bodyPr wrap="none" lIns="50800" tIns="50800" rIns="50800" bIns="50800" anchor="ctr">
            <a:spAutoFit/>
          </a:bodyPr>
          <a:lstStyle/>
          <a:p>
            <a:endParaRPr/>
          </a:p>
        </p:txBody>
      </p:sp>
      <p:sp>
        <p:nvSpPr>
          <p:cNvPr id="10" name="Content of workshop"/>
          <p:cNvSpPr txBox="1">
            <a:spLocks/>
          </p:cNvSpPr>
          <p:nvPr/>
        </p:nvSpPr>
        <p:spPr>
          <a:xfrm>
            <a:off x="1939925" y="1092603"/>
            <a:ext cx="10252075" cy="7207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marL="0" marR="0" indent="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1pPr>
            <a:lvl2pPr marL="0" marR="0" indent="4572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2pPr>
            <a:lvl3pPr marL="0" marR="0" indent="9144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3pPr>
            <a:lvl4pPr marL="0" marR="0" indent="13716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4pPr>
            <a:lvl5pPr marL="0" marR="0" indent="18288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5pPr>
            <a:lvl6pPr marL="0" marR="0" indent="22860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6pPr>
            <a:lvl7pPr marL="0" marR="0" indent="27432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7pPr>
            <a:lvl8pPr marL="0" marR="0" indent="32004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8pPr>
            <a:lvl9pPr marL="0" marR="0" indent="36576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9pPr>
          </a:lstStyle>
          <a:p>
            <a:pPr defTabSz="792479" hangingPunct="1">
              <a:defRPr sz="11136" spc="-111"/>
            </a:pPr>
            <a:endParaRPr lang="en-IN" sz="2800" spc="-111" dirty="0">
              <a:latin typeface="Proxima Nova"/>
            </a:endParaRPr>
          </a:p>
        </p:txBody>
      </p:sp>
      <p:sp>
        <p:nvSpPr>
          <p:cNvPr id="3" name="Rectangle 2"/>
          <p:cNvSpPr/>
          <p:nvPr/>
        </p:nvSpPr>
        <p:spPr>
          <a:xfrm>
            <a:off x="8969827" y="3300963"/>
            <a:ext cx="7606044" cy="830997"/>
          </a:xfrm>
          <a:prstGeom prst="rect">
            <a:avLst/>
          </a:prstGeom>
        </p:spPr>
        <p:txBody>
          <a:bodyPr wrap="square">
            <a:spAutoFit/>
          </a:bodyPr>
          <a:lstStyle/>
          <a:p>
            <a:r>
              <a:rPr lang="en-IN" sz="4800" b="1" i="1" dirty="0">
                <a:latin typeface="Californian FB" panose="0207040306080B030204" pitchFamily="18" charset="0"/>
              </a:rPr>
              <a:t>HAPPINESS AT WORK</a:t>
            </a:r>
          </a:p>
        </p:txBody>
      </p:sp>
      <p:pic>
        <p:nvPicPr>
          <p:cNvPr id="11" name="Picture 10">
            <a:extLst>
              <a:ext uri="{FF2B5EF4-FFF2-40B4-BE49-F238E27FC236}">
                <a16:creationId xmlns:a16="http://schemas.microsoft.com/office/drawing/2014/main" id="{D07480D1-6C5D-4095-AB38-E68B35D60FA7}"/>
              </a:ext>
            </a:extLst>
          </p:cNvPr>
          <p:cNvPicPr>
            <a:picLocks noChangeAspect="1"/>
          </p:cNvPicPr>
          <p:nvPr/>
        </p:nvPicPr>
        <p:blipFill>
          <a:blip r:embed="rId3"/>
          <a:stretch>
            <a:fillRect/>
          </a:stretch>
        </p:blipFill>
        <p:spPr>
          <a:xfrm>
            <a:off x="10006974" y="6450593"/>
            <a:ext cx="5531751" cy="3984963"/>
          </a:xfrm>
          <a:prstGeom prst="rect">
            <a:avLst/>
          </a:prstGeom>
        </p:spPr>
      </p:pic>
    </p:spTree>
    <p:extLst>
      <p:ext uri="{BB962C8B-B14F-4D97-AF65-F5344CB8AC3E}">
        <p14:creationId xmlns:p14="http://schemas.microsoft.com/office/powerpoint/2010/main" val="259311222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
          <p:cNvSpPr txBox="1"/>
          <p:nvPr/>
        </p:nvSpPr>
        <p:spPr>
          <a:xfrm>
            <a:off x="11888139" y="6642099"/>
            <a:ext cx="607722" cy="431801"/>
          </a:xfrm>
          <a:prstGeom prst="rect">
            <a:avLst/>
          </a:prstGeom>
          <a:ln w="12700">
            <a:miter lim="400000"/>
          </a:ln>
        </p:spPr>
        <p:txBody>
          <a:bodyPr wrap="none" lIns="50800" tIns="50800" rIns="50800" bIns="50800" anchor="ctr">
            <a:spAutoFit/>
          </a:bodyPr>
          <a:lstStyle/>
          <a:p>
            <a:endParaRPr/>
          </a:p>
        </p:txBody>
      </p:sp>
      <p:sp>
        <p:nvSpPr>
          <p:cNvPr id="10" name="Content of workshop"/>
          <p:cNvSpPr txBox="1">
            <a:spLocks/>
          </p:cNvSpPr>
          <p:nvPr/>
        </p:nvSpPr>
        <p:spPr>
          <a:xfrm>
            <a:off x="1939925" y="1092603"/>
            <a:ext cx="10252075" cy="7207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marL="0" marR="0" indent="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1pPr>
            <a:lvl2pPr marL="0" marR="0" indent="4572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2pPr>
            <a:lvl3pPr marL="0" marR="0" indent="9144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3pPr>
            <a:lvl4pPr marL="0" marR="0" indent="13716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4pPr>
            <a:lvl5pPr marL="0" marR="0" indent="18288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5pPr>
            <a:lvl6pPr marL="0" marR="0" indent="22860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6pPr>
            <a:lvl7pPr marL="0" marR="0" indent="27432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7pPr>
            <a:lvl8pPr marL="0" marR="0" indent="32004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8pPr>
            <a:lvl9pPr marL="0" marR="0" indent="36576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9pPr>
          </a:lstStyle>
          <a:p>
            <a:pPr defTabSz="792479" hangingPunct="1">
              <a:defRPr sz="11136" spc="-111"/>
            </a:pPr>
            <a:endParaRPr lang="en-IN" sz="2800" spc="-111" dirty="0">
              <a:latin typeface="Proxima Nova"/>
            </a:endParaRPr>
          </a:p>
        </p:txBody>
      </p:sp>
      <p:sp>
        <p:nvSpPr>
          <p:cNvPr id="3" name="Rectangle 2"/>
          <p:cNvSpPr/>
          <p:nvPr/>
        </p:nvSpPr>
        <p:spPr>
          <a:xfrm>
            <a:off x="7406875" y="3359547"/>
            <a:ext cx="9570249" cy="830997"/>
          </a:xfrm>
          <a:prstGeom prst="rect">
            <a:avLst/>
          </a:prstGeom>
        </p:spPr>
        <p:txBody>
          <a:bodyPr wrap="none">
            <a:spAutoFit/>
          </a:bodyPr>
          <a:lstStyle/>
          <a:p>
            <a:r>
              <a:rPr lang="en-US" sz="4800" b="1" i="1" dirty="0">
                <a:latin typeface="Californian FB" panose="0207040306080B030204" pitchFamily="18" charset="0"/>
              </a:rPr>
              <a:t>Art therapy through finger painting</a:t>
            </a:r>
            <a:endParaRPr lang="en-IN" sz="4800" b="1" i="1" dirty="0">
              <a:latin typeface="Californian FB" panose="0207040306080B030204" pitchFamily="18" charset="0"/>
            </a:endParaRPr>
          </a:p>
        </p:txBody>
      </p:sp>
      <p:pic>
        <p:nvPicPr>
          <p:cNvPr id="17" name="Picture 16">
            <a:extLst>
              <a:ext uri="{FF2B5EF4-FFF2-40B4-BE49-F238E27FC236}">
                <a16:creationId xmlns:a16="http://schemas.microsoft.com/office/drawing/2014/main" id="{51575BA5-4BB4-404D-9DD6-8B1F207CB6D1}"/>
              </a:ext>
            </a:extLst>
          </p:cNvPr>
          <p:cNvPicPr>
            <a:picLocks noChangeAspect="1"/>
          </p:cNvPicPr>
          <p:nvPr/>
        </p:nvPicPr>
        <p:blipFill>
          <a:blip r:embed="rId3"/>
          <a:stretch>
            <a:fillRect/>
          </a:stretch>
        </p:blipFill>
        <p:spPr>
          <a:xfrm>
            <a:off x="10271095" y="7774507"/>
            <a:ext cx="3841810" cy="3298854"/>
          </a:xfrm>
          <a:prstGeom prst="rect">
            <a:avLst/>
          </a:prstGeom>
        </p:spPr>
      </p:pic>
      <p:sp>
        <p:nvSpPr>
          <p:cNvPr id="2" name="TextBox 1"/>
          <p:cNvSpPr txBox="1"/>
          <p:nvPr/>
        </p:nvSpPr>
        <p:spPr>
          <a:xfrm>
            <a:off x="9495577" y="4614199"/>
            <a:ext cx="5392846"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IN" sz="3600" b="0" i="1" u="none" strike="noStrike" cap="none" spc="0" normalizeH="0" baseline="0" dirty="0">
                <a:ln>
                  <a:noFill/>
                </a:ln>
                <a:solidFill>
                  <a:srgbClr val="000000"/>
                </a:solidFill>
                <a:effectLst/>
                <a:uFillTx/>
                <a:latin typeface="Californian FB" panose="0207040306080B030204" pitchFamily="18" charset="0"/>
                <a:sym typeface="Proxima Nova"/>
              </a:rPr>
              <a:t>Expressing emotions</a:t>
            </a:r>
          </a:p>
        </p:txBody>
      </p:sp>
    </p:spTree>
    <p:extLst>
      <p:ext uri="{BB962C8B-B14F-4D97-AF65-F5344CB8AC3E}">
        <p14:creationId xmlns:p14="http://schemas.microsoft.com/office/powerpoint/2010/main" val="361156942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
          <p:cNvSpPr txBox="1"/>
          <p:nvPr/>
        </p:nvSpPr>
        <p:spPr>
          <a:xfrm>
            <a:off x="11888139" y="6642099"/>
            <a:ext cx="607722" cy="431801"/>
          </a:xfrm>
          <a:prstGeom prst="rect">
            <a:avLst/>
          </a:prstGeom>
          <a:ln w="12700">
            <a:miter lim="400000"/>
          </a:ln>
        </p:spPr>
        <p:txBody>
          <a:bodyPr wrap="none" lIns="50800" tIns="50800" rIns="50800" bIns="50800" anchor="ctr">
            <a:spAutoFit/>
          </a:bodyPr>
          <a:lstStyle/>
          <a:p>
            <a:endParaRPr/>
          </a:p>
        </p:txBody>
      </p:sp>
      <p:sp>
        <p:nvSpPr>
          <p:cNvPr id="10" name="Content of workshop"/>
          <p:cNvSpPr txBox="1">
            <a:spLocks/>
          </p:cNvSpPr>
          <p:nvPr/>
        </p:nvSpPr>
        <p:spPr>
          <a:xfrm>
            <a:off x="1939925" y="1092603"/>
            <a:ext cx="10252075" cy="7207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marL="0" marR="0" indent="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1pPr>
            <a:lvl2pPr marL="0" marR="0" indent="4572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2pPr>
            <a:lvl3pPr marL="0" marR="0" indent="9144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3pPr>
            <a:lvl4pPr marL="0" marR="0" indent="13716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4pPr>
            <a:lvl5pPr marL="0" marR="0" indent="18288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5pPr>
            <a:lvl6pPr marL="0" marR="0" indent="22860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6pPr>
            <a:lvl7pPr marL="0" marR="0" indent="27432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7pPr>
            <a:lvl8pPr marL="0" marR="0" indent="32004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8pPr>
            <a:lvl9pPr marL="0" marR="0" indent="36576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9pPr>
          </a:lstStyle>
          <a:p>
            <a:pPr defTabSz="792479" hangingPunct="1">
              <a:defRPr sz="11136" spc="-111"/>
            </a:pPr>
            <a:endParaRPr lang="en-IN" sz="2800" spc="-111" dirty="0">
              <a:latin typeface="Proxima Nova"/>
            </a:endParaRPr>
          </a:p>
        </p:txBody>
      </p:sp>
      <p:sp>
        <p:nvSpPr>
          <p:cNvPr id="3" name="Rectangle 2"/>
          <p:cNvSpPr/>
          <p:nvPr/>
        </p:nvSpPr>
        <p:spPr>
          <a:xfrm>
            <a:off x="8268555" y="3753462"/>
            <a:ext cx="8991565" cy="830997"/>
          </a:xfrm>
          <a:prstGeom prst="rect">
            <a:avLst/>
          </a:prstGeom>
        </p:spPr>
        <p:txBody>
          <a:bodyPr wrap="none">
            <a:spAutoFit/>
          </a:bodyPr>
          <a:lstStyle/>
          <a:p>
            <a:r>
              <a:rPr lang="en-US" sz="4800" b="1" i="1" dirty="0">
                <a:latin typeface="Californian FB" panose="0207040306080B030204" pitchFamily="18" charset="0"/>
              </a:rPr>
              <a:t>Mindfulness in anger and anxiety</a:t>
            </a:r>
            <a:endParaRPr lang="en-IN" sz="4800" b="1" i="1" dirty="0">
              <a:latin typeface="Californian FB" panose="0207040306080B030204" pitchFamily="18" charset="0"/>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4356" y="7031906"/>
            <a:ext cx="5202371" cy="5202371"/>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4356" y="7173234"/>
            <a:ext cx="2539682" cy="2539682"/>
          </a:xfrm>
          <a:prstGeom prst="rect">
            <a:avLst/>
          </a:prstGeom>
        </p:spPr>
      </p:pic>
      <p:sp>
        <p:nvSpPr>
          <p:cNvPr id="2" name="Rectangle 1"/>
          <p:cNvSpPr/>
          <p:nvPr/>
        </p:nvSpPr>
        <p:spPr>
          <a:xfrm>
            <a:off x="11888137" y="2637723"/>
            <a:ext cx="1752403" cy="769441"/>
          </a:xfrm>
          <a:prstGeom prst="rect">
            <a:avLst/>
          </a:prstGeom>
        </p:spPr>
        <p:txBody>
          <a:bodyPr wrap="none">
            <a:spAutoFit/>
          </a:bodyPr>
          <a:lstStyle/>
          <a:p>
            <a:r>
              <a:rPr lang="hi-IN" sz="4400" dirty="0"/>
              <a:t>सचेतन</a:t>
            </a:r>
            <a:endParaRPr lang="en-IN" sz="4400" dirty="0"/>
          </a:p>
        </p:txBody>
      </p:sp>
      <p:sp>
        <p:nvSpPr>
          <p:cNvPr id="4" name="TextBox 3"/>
          <p:cNvSpPr txBox="1"/>
          <p:nvPr/>
        </p:nvSpPr>
        <p:spPr>
          <a:xfrm>
            <a:off x="11526981" y="4977041"/>
            <a:ext cx="291712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IN" sz="3600" b="0" i="1" u="none" strike="noStrike" cap="none" spc="0" normalizeH="0" baseline="0" dirty="0">
                <a:ln>
                  <a:noFill/>
                </a:ln>
                <a:solidFill>
                  <a:srgbClr val="000000"/>
                </a:solidFill>
                <a:effectLst/>
                <a:uFillTx/>
                <a:latin typeface="Californian FB" panose="0207040306080B030204" pitchFamily="18" charset="0"/>
                <a:sym typeface="Proxima Nova"/>
              </a:rPr>
              <a:t>A story</a:t>
            </a:r>
          </a:p>
        </p:txBody>
      </p:sp>
    </p:spTree>
    <p:extLst>
      <p:ext uri="{BB962C8B-B14F-4D97-AF65-F5344CB8AC3E}">
        <p14:creationId xmlns:p14="http://schemas.microsoft.com/office/powerpoint/2010/main" val="249899347"/>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
          <p:cNvSpPr txBox="1"/>
          <p:nvPr/>
        </p:nvSpPr>
        <p:spPr>
          <a:xfrm>
            <a:off x="11888139" y="6642099"/>
            <a:ext cx="607722" cy="431801"/>
          </a:xfrm>
          <a:prstGeom prst="rect">
            <a:avLst/>
          </a:prstGeom>
          <a:ln w="12700">
            <a:miter lim="400000"/>
          </a:ln>
        </p:spPr>
        <p:txBody>
          <a:bodyPr wrap="none" lIns="50800" tIns="50800" rIns="50800" bIns="50800" anchor="ctr">
            <a:spAutoFit/>
          </a:bodyPr>
          <a:lstStyle/>
          <a:p>
            <a:endParaRPr/>
          </a:p>
        </p:txBody>
      </p:sp>
      <p:sp>
        <p:nvSpPr>
          <p:cNvPr id="10" name="Content of workshop"/>
          <p:cNvSpPr txBox="1">
            <a:spLocks/>
          </p:cNvSpPr>
          <p:nvPr/>
        </p:nvSpPr>
        <p:spPr>
          <a:xfrm>
            <a:off x="1939925" y="1092603"/>
            <a:ext cx="10252075" cy="7207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marL="0" marR="0" indent="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1pPr>
            <a:lvl2pPr marL="0" marR="0" indent="4572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2pPr>
            <a:lvl3pPr marL="0" marR="0" indent="9144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3pPr>
            <a:lvl4pPr marL="0" marR="0" indent="13716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4pPr>
            <a:lvl5pPr marL="0" marR="0" indent="18288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5pPr>
            <a:lvl6pPr marL="0" marR="0" indent="22860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6pPr>
            <a:lvl7pPr marL="0" marR="0" indent="27432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7pPr>
            <a:lvl8pPr marL="0" marR="0" indent="32004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8pPr>
            <a:lvl9pPr marL="0" marR="0" indent="36576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9pPr>
          </a:lstStyle>
          <a:p>
            <a:pPr defTabSz="792479" hangingPunct="1">
              <a:defRPr sz="11136" spc="-111"/>
            </a:pPr>
            <a:endParaRPr lang="en-IN" sz="2800" spc="-111" dirty="0">
              <a:latin typeface="Proxima Nova"/>
            </a:endParaRPr>
          </a:p>
        </p:txBody>
      </p:sp>
      <p:sp>
        <p:nvSpPr>
          <p:cNvPr id="3" name="Rectangle 2"/>
          <p:cNvSpPr/>
          <p:nvPr/>
        </p:nvSpPr>
        <p:spPr>
          <a:xfrm>
            <a:off x="7874477" y="3965589"/>
            <a:ext cx="9242765" cy="1569660"/>
          </a:xfrm>
          <a:prstGeom prst="rect">
            <a:avLst/>
          </a:prstGeom>
        </p:spPr>
        <p:txBody>
          <a:bodyPr wrap="square">
            <a:spAutoFit/>
          </a:bodyPr>
          <a:lstStyle/>
          <a:p>
            <a:r>
              <a:rPr lang="en-US" sz="4800" b="1" i="1" dirty="0">
                <a:latin typeface="Californian FB" panose="0207040306080B030204" pitchFamily="18" charset="0"/>
              </a:rPr>
              <a:t>A “Gratitude Wall”</a:t>
            </a:r>
            <a:br>
              <a:rPr lang="en-US" sz="4800" b="1" i="1" dirty="0">
                <a:latin typeface="Californian FB" panose="0207040306080B030204" pitchFamily="18" charset="0"/>
              </a:rPr>
            </a:br>
            <a:r>
              <a:rPr lang="en-US" sz="4800" b="1" i="1" dirty="0">
                <a:latin typeface="Californian FB" panose="0207040306080B030204" pitchFamily="18" charset="0"/>
              </a:rPr>
              <a:t>- An activity</a:t>
            </a:r>
            <a:endParaRPr lang="en-IN" sz="4800" b="1" i="1" dirty="0">
              <a:latin typeface="Californian FB" panose="0207040306080B030204" pitchFamily="18" charset="0"/>
            </a:endParaRPr>
          </a:p>
        </p:txBody>
      </p:sp>
      <p:pic>
        <p:nvPicPr>
          <p:cNvPr id="15" name="Picture 14">
            <a:extLst>
              <a:ext uri="{FF2B5EF4-FFF2-40B4-BE49-F238E27FC236}">
                <a16:creationId xmlns:a16="http://schemas.microsoft.com/office/drawing/2014/main" id="{C278973E-36EE-44D9-8F83-C84C8E2365F7}"/>
              </a:ext>
            </a:extLst>
          </p:cNvPr>
          <p:cNvPicPr>
            <a:picLocks noChangeAspect="1"/>
          </p:cNvPicPr>
          <p:nvPr/>
        </p:nvPicPr>
        <p:blipFill>
          <a:blip r:embed="rId3"/>
          <a:stretch>
            <a:fillRect/>
          </a:stretch>
        </p:blipFill>
        <p:spPr>
          <a:xfrm>
            <a:off x="9821090" y="7073900"/>
            <a:ext cx="5349541" cy="3722255"/>
          </a:xfrm>
          <a:prstGeom prst="rect">
            <a:avLst/>
          </a:prstGeom>
        </p:spPr>
      </p:pic>
      <p:sp>
        <p:nvSpPr>
          <p:cNvPr id="4" name="Rectangle 3"/>
          <p:cNvSpPr/>
          <p:nvPr/>
        </p:nvSpPr>
        <p:spPr>
          <a:xfrm>
            <a:off x="11508250" y="2745718"/>
            <a:ext cx="1975221" cy="769441"/>
          </a:xfrm>
          <a:prstGeom prst="rect">
            <a:avLst/>
          </a:prstGeom>
        </p:spPr>
        <p:txBody>
          <a:bodyPr wrap="none">
            <a:spAutoFit/>
          </a:bodyPr>
          <a:lstStyle/>
          <a:p>
            <a:r>
              <a:rPr lang="hi-IN" sz="4400" dirty="0"/>
              <a:t>कृतज्ञता</a:t>
            </a:r>
            <a:endParaRPr lang="en-IN" sz="4400" dirty="0"/>
          </a:p>
        </p:txBody>
      </p:sp>
    </p:spTree>
    <p:extLst>
      <p:ext uri="{BB962C8B-B14F-4D97-AF65-F5344CB8AC3E}">
        <p14:creationId xmlns:p14="http://schemas.microsoft.com/office/powerpoint/2010/main" val="1810625764"/>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
          <p:cNvSpPr txBox="1"/>
          <p:nvPr/>
        </p:nvSpPr>
        <p:spPr>
          <a:xfrm>
            <a:off x="2916402" y="11719111"/>
            <a:ext cx="9926072" cy="1752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a:t>
            </a:r>
          </a:p>
          <a:p>
            <a:endParaRPr/>
          </a:p>
          <a:p>
            <a:endParaRPr/>
          </a:p>
          <a:p>
            <a:endParaRPr/>
          </a:p>
        </p:txBody>
      </p:sp>
      <p:sp>
        <p:nvSpPr>
          <p:cNvPr id="154" name="Text"/>
          <p:cNvSpPr txBox="1"/>
          <p:nvPr/>
        </p:nvSpPr>
        <p:spPr>
          <a:xfrm>
            <a:off x="11888139" y="6642099"/>
            <a:ext cx="607722" cy="431801"/>
          </a:xfrm>
          <a:prstGeom prst="rect">
            <a:avLst/>
          </a:prstGeom>
          <a:ln w="12700">
            <a:miter lim="400000"/>
          </a:ln>
        </p:spPr>
        <p:txBody>
          <a:bodyPr wrap="none" lIns="50800" tIns="50800" rIns="50800" bIns="50800" anchor="ctr">
            <a:spAutoFit/>
          </a:bodyPr>
          <a:lstStyle/>
          <a:p>
            <a:pPr>
              <a:defRPr>
                <a:solidFill>
                  <a:srgbClr val="FBFBFB"/>
                </a:solidFill>
              </a:defRPr>
            </a:pPr>
            <a:endParaRPr/>
          </a:p>
        </p:txBody>
      </p:sp>
      <p:sp>
        <p:nvSpPr>
          <p:cNvPr id="9" name="TextBox 8">
            <a:extLst>
              <a:ext uri="{FF2B5EF4-FFF2-40B4-BE49-F238E27FC236}">
                <a16:creationId xmlns:a16="http://schemas.microsoft.com/office/drawing/2014/main" id="{44FA4D9D-64A6-41A6-A29C-894F6E2381C2}"/>
              </a:ext>
            </a:extLst>
          </p:cNvPr>
          <p:cNvSpPr txBox="1"/>
          <p:nvPr/>
        </p:nvSpPr>
        <p:spPr>
          <a:xfrm>
            <a:off x="3624871" y="6642099"/>
            <a:ext cx="18435205"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7200" b="0" i="1" dirty="0">
                <a:latin typeface="Californian FB" panose="0207040306080B030204" pitchFamily="18" charset="77"/>
                <a:cs typeface="Al Bayan Plain" pitchFamily="2" charset="-78"/>
              </a:rPr>
              <a:t>Dealing with Uncertainty. Focusing on Growth </a:t>
            </a:r>
            <a:r>
              <a:rPr lang="en-US" sz="7200" b="0" i="1" dirty="0">
                <a:latin typeface="Californian FB" panose="0207040306080B030204" pitchFamily="18" charset="77"/>
                <a:cs typeface="Al Nile" pitchFamily="2" charset="-78"/>
              </a:rPr>
              <a:t>Mindset</a:t>
            </a:r>
            <a:endParaRPr lang="en-IN" sz="7200" dirty="0"/>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57756" y="4626844"/>
            <a:ext cx="10090160" cy="646331"/>
          </a:xfrm>
          <a:prstGeom prst="rect">
            <a:avLst/>
          </a:prstGeom>
        </p:spPr>
        <p:txBody>
          <a:bodyPr wrap="square">
            <a:spAutoFit/>
          </a:bodyPr>
          <a:lstStyle/>
          <a:p>
            <a:r>
              <a:rPr lang="en-US" sz="3600" i="1" dirty="0">
                <a:solidFill>
                  <a:schemeClr val="tx1"/>
                </a:solidFill>
                <a:latin typeface="Californian FB" panose="0207040306080B030204" pitchFamily="18" charset="0"/>
              </a:rPr>
              <a:t>“When nothing is certain, anything is possible.”</a:t>
            </a:r>
          </a:p>
        </p:txBody>
      </p:sp>
      <p:sp>
        <p:nvSpPr>
          <p:cNvPr id="8" name="Rectangle 7"/>
          <p:cNvSpPr/>
          <p:nvPr/>
        </p:nvSpPr>
        <p:spPr>
          <a:xfrm rot="10800000" flipV="1">
            <a:off x="7581886" y="10705826"/>
            <a:ext cx="9587344" cy="830997"/>
          </a:xfrm>
          <a:prstGeom prst="rect">
            <a:avLst/>
          </a:prstGeom>
        </p:spPr>
        <p:txBody>
          <a:bodyPr wrap="square">
            <a:spAutoFit/>
          </a:bodyPr>
          <a:lstStyle/>
          <a:p>
            <a:r>
              <a:rPr lang="en-US" sz="4800" b="1" i="1" dirty="0">
                <a:solidFill>
                  <a:schemeClr val="tx1"/>
                </a:solidFill>
                <a:latin typeface="Californian FB" panose="0207040306080B030204" pitchFamily="18" charset="0"/>
              </a:rPr>
              <a:t>Uncertainty…… A story</a:t>
            </a:r>
          </a:p>
        </p:txBody>
      </p:sp>
      <p:sp>
        <p:nvSpPr>
          <p:cNvPr id="2" name="Rectangle 1"/>
          <p:cNvSpPr/>
          <p:nvPr/>
        </p:nvSpPr>
        <p:spPr>
          <a:xfrm>
            <a:off x="8563533" y="3536316"/>
            <a:ext cx="7478606" cy="769441"/>
          </a:xfrm>
          <a:prstGeom prst="rect">
            <a:avLst/>
          </a:prstGeom>
        </p:spPr>
        <p:txBody>
          <a:bodyPr wrap="square">
            <a:spAutoFit/>
          </a:bodyPr>
          <a:lstStyle/>
          <a:p>
            <a:r>
              <a:rPr lang="hi-IN" sz="4400" dirty="0">
                <a:latin typeface="Californian FB" panose="0207040306080B030204" pitchFamily="18" charset="0"/>
              </a:rPr>
              <a:t>अनिश्चितता</a:t>
            </a:r>
            <a:endParaRPr lang="en-IN" sz="4400" dirty="0">
              <a:latin typeface="Californian FB" panose="0207040306080B030204" pitchFamily="18"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9213"/>
          <a:stretch/>
        </p:blipFill>
        <p:spPr>
          <a:xfrm>
            <a:off x="10126248" y="6600171"/>
            <a:ext cx="4131503" cy="3685309"/>
          </a:xfrm>
          <a:prstGeom prst="rect">
            <a:avLst/>
          </a:prstGeom>
        </p:spPr>
      </p:pic>
    </p:spTree>
    <p:extLst>
      <p:ext uri="{BB962C8B-B14F-4D97-AF65-F5344CB8AC3E}">
        <p14:creationId xmlns:p14="http://schemas.microsoft.com/office/powerpoint/2010/main" val="25070602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449661" y="2529291"/>
            <a:ext cx="10875093" cy="830997"/>
          </a:xfrm>
          <a:prstGeom prst="rect">
            <a:avLst/>
          </a:prstGeom>
        </p:spPr>
        <p:txBody>
          <a:bodyPr wrap="none">
            <a:spAutoFit/>
          </a:bodyPr>
          <a:lstStyle/>
          <a:p>
            <a:r>
              <a:rPr lang="en-US" sz="4800" b="1" i="1" dirty="0">
                <a:solidFill>
                  <a:schemeClr val="tx1"/>
                </a:solidFill>
                <a:latin typeface="Californian FB" panose="0207040306080B030204" pitchFamily="18" charset="0"/>
              </a:rPr>
              <a:t>A  DICE  DEBRIEF ON UNCERTAINTY</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8472" y="5237018"/>
            <a:ext cx="5957454" cy="5264727"/>
          </a:xfrm>
          <a:prstGeom prst="rect">
            <a:avLst/>
          </a:prstGeom>
        </p:spPr>
      </p:pic>
    </p:spTree>
    <p:extLst>
      <p:ext uri="{BB962C8B-B14F-4D97-AF65-F5344CB8AC3E}">
        <p14:creationId xmlns:p14="http://schemas.microsoft.com/office/powerpoint/2010/main" val="3901504230"/>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bc, abc blocks, abc cubes, alphabet icon - Download on Iconfinde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6722" y="4395522"/>
            <a:ext cx="6296888" cy="477797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921283" y="1553439"/>
            <a:ext cx="8099293" cy="523220"/>
          </a:xfrm>
          <a:prstGeom prst="rect">
            <a:avLst/>
          </a:prstGeom>
        </p:spPr>
        <p:txBody>
          <a:bodyPr wrap="square">
            <a:spAutoFit/>
          </a:bodyPr>
          <a:lstStyle/>
          <a:p>
            <a:r>
              <a:rPr lang="en-US" sz="2800" dirty="0">
                <a:solidFill>
                  <a:schemeClr val="tx1"/>
                </a:solidFill>
              </a:rPr>
              <a:t>          </a:t>
            </a:r>
          </a:p>
        </p:txBody>
      </p:sp>
      <p:sp>
        <p:nvSpPr>
          <p:cNvPr id="4" name="Rectangle 3"/>
          <p:cNvSpPr/>
          <p:nvPr/>
        </p:nvSpPr>
        <p:spPr>
          <a:xfrm>
            <a:off x="10047639" y="3096729"/>
            <a:ext cx="6633234" cy="769441"/>
          </a:xfrm>
          <a:prstGeom prst="rect">
            <a:avLst/>
          </a:prstGeom>
        </p:spPr>
        <p:txBody>
          <a:bodyPr wrap="square">
            <a:spAutoFit/>
          </a:bodyPr>
          <a:lstStyle/>
          <a:p>
            <a:pPr algn="l"/>
            <a:r>
              <a:rPr lang="en-IN" sz="4400" b="1" i="1" dirty="0">
                <a:solidFill>
                  <a:schemeClr val="tx1"/>
                </a:solidFill>
                <a:latin typeface="Californian FB" panose="0207040306080B030204" pitchFamily="18" charset="0"/>
              </a:rPr>
              <a:t>A VISUAL METAPHOR</a:t>
            </a:r>
          </a:p>
        </p:txBody>
      </p:sp>
      <p:sp>
        <p:nvSpPr>
          <p:cNvPr id="8" name="Rectangle 7"/>
          <p:cNvSpPr/>
          <p:nvPr/>
        </p:nvSpPr>
        <p:spPr>
          <a:xfrm>
            <a:off x="9546722" y="10095435"/>
            <a:ext cx="8237744" cy="646331"/>
          </a:xfrm>
          <a:prstGeom prst="rect">
            <a:avLst/>
          </a:prstGeom>
        </p:spPr>
        <p:txBody>
          <a:bodyPr wrap="square">
            <a:spAutoFit/>
          </a:bodyPr>
          <a:lstStyle/>
          <a:p>
            <a:pPr algn="l"/>
            <a:r>
              <a:rPr lang="en-IN" sz="3600" i="1" dirty="0">
                <a:solidFill>
                  <a:schemeClr val="tx1"/>
                </a:solidFill>
                <a:latin typeface="Californian FB" panose="0207040306080B030204" pitchFamily="18" charset="0"/>
              </a:rPr>
              <a:t>      “What uncertainty means to you”</a:t>
            </a:r>
          </a:p>
        </p:txBody>
      </p:sp>
    </p:spTree>
    <p:extLst>
      <p:ext uri="{BB962C8B-B14F-4D97-AF65-F5344CB8AC3E}">
        <p14:creationId xmlns:p14="http://schemas.microsoft.com/office/powerpoint/2010/main" val="234381998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
          <p:cNvSpPr txBox="1"/>
          <p:nvPr/>
        </p:nvSpPr>
        <p:spPr>
          <a:xfrm>
            <a:off x="11888139" y="6642099"/>
            <a:ext cx="607722" cy="431801"/>
          </a:xfrm>
          <a:prstGeom prst="rect">
            <a:avLst/>
          </a:prstGeom>
          <a:ln w="12700">
            <a:miter lim="400000"/>
          </a:ln>
        </p:spPr>
        <p:txBody>
          <a:bodyPr wrap="none" lIns="50800" tIns="50800" rIns="50800" bIns="50800" anchor="ctr">
            <a:spAutoFit/>
          </a:bodyPr>
          <a:lstStyle/>
          <a:p>
            <a:endParaRPr/>
          </a:p>
        </p:txBody>
      </p:sp>
      <p:sp>
        <p:nvSpPr>
          <p:cNvPr id="10" name="Content of workshop"/>
          <p:cNvSpPr txBox="1">
            <a:spLocks/>
          </p:cNvSpPr>
          <p:nvPr/>
        </p:nvSpPr>
        <p:spPr>
          <a:xfrm>
            <a:off x="-1282247" y="1452965"/>
            <a:ext cx="10252075" cy="7207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marL="0" marR="0" indent="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1pPr>
            <a:lvl2pPr marL="0" marR="0" indent="4572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2pPr>
            <a:lvl3pPr marL="0" marR="0" indent="9144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3pPr>
            <a:lvl4pPr marL="0" marR="0" indent="13716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4pPr>
            <a:lvl5pPr marL="0" marR="0" indent="18288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5pPr>
            <a:lvl6pPr marL="0" marR="0" indent="22860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6pPr>
            <a:lvl7pPr marL="0" marR="0" indent="27432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7pPr>
            <a:lvl8pPr marL="0" marR="0" indent="32004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8pPr>
            <a:lvl9pPr marL="0" marR="0" indent="36576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9pPr>
          </a:lstStyle>
          <a:p>
            <a:pPr defTabSz="792479" hangingPunct="1">
              <a:defRPr sz="11136" spc="-111"/>
            </a:pPr>
            <a:endParaRPr lang="en-IN" sz="2800" spc="-111" dirty="0">
              <a:latin typeface="Proxima Nova"/>
            </a:endParaRPr>
          </a:p>
        </p:txBody>
      </p:sp>
      <p:sp>
        <p:nvSpPr>
          <p:cNvPr id="2" name="Rectangle 1"/>
          <p:cNvSpPr/>
          <p:nvPr/>
        </p:nvSpPr>
        <p:spPr>
          <a:xfrm>
            <a:off x="851353" y="7653759"/>
            <a:ext cx="12283984" cy="646331"/>
          </a:xfrm>
          <a:prstGeom prst="rect">
            <a:avLst/>
          </a:prstGeom>
        </p:spPr>
        <p:txBody>
          <a:bodyPr wrap="square">
            <a:spAutoFit/>
          </a:bodyPr>
          <a:lstStyle/>
          <a:p>
            <a:r>
              <a:rPr lang="en-IN" sz="3600" i="1" dirty="0">
                <a:latin typeface="Californian FB" panose="0207040306080B030204" pitchFamily="18" charset="0"/>
              </a:rPr>
              <a:t>Tools For Thriving In Uncertainty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7927" y="5902036"/>
            <a:ext cx="6327198" cy="4504448"/>
          </a:xfrm>
          <a:prstGeom prst="rect">
            <a:avLst/>
          </a:prstGeom>
        </p:spPr>
      </p:pic>
      <p:sp>
        <p:nvSpPr>
          <p:cNvPr id="6" name="TextBox 5"/>
          <p:cNvSpPr txBox="1"/>
          <p:nvPr/>
        </p:nvSpPr>
        <p:spPr>
          <a:xfrm>
            <a:off x="4236290" y="4712110"/>
            <a:ext cx="4959927"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IN" sz="4800" b="1" i="1" u="none" strike="noStrike" cap="none" spc="0" normalizeH="0" baseline="0" dirty="0">
                <a:ln>
                  <a:noFill/>
                </a:ln>
                <a:solidFill>
                  <a:srgbClr val="000000"/>
                </a:solidFill>
                <a:effectLst/>
                <a:uFillTx/>
                <a:latin typeface="Californian FB" panose="0207040306080B030204" pitchFamily="18" charset="0"/>
                <a:sym typeface="Proxima Nova"/>
              </a:rPr>
              <a:t>LET’S CHAT</a:t>
            </a:r>
          </a:p>
        </p:txBody>
      </p:sp>
    </p:spTree>
    <p:extLst>
      <p:ext uri="{BB962C8B-B14F-4D97-AF65-F5344CB8AC3E}">
        <p14:creationId xmlns:p14="http://schemas.microsoft.com/office/powerpoint/2010/main" val="184933003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A60F1E-3D4E-4E43-BE9C-43F929ACBE9C}"/>
              </a:ext>
            </a:extLst>
          </p:cNvPr>
          <p:cNvSpPr txBox="1"/>
          <p:nvPr/>
        </p:nvSpPr>
        <p:spPr>
          <a:xfrm>
            <a:off x="-946168" y="1594054"/>
            <a:ext cx="9607272" cy="2623328"/>
          </a:xfrm>
          <a:prstGeom prst="rect">
            <a:avLst/>
          </a:prstGeom>
        </p:spPr>
        <p:txBody>
          <a:bodyPr vert="horz" lIns="182880" tIns="91440" rIns="182880" bIns="91440" rtlCol="0" anchor="ctr">
            <a:normAutofit/>
          </a:bodyPr>
          <a:lstStyle/>
          <a:p>
            <a:pPr>
              <a:lnSpc>
                <a:spcPct val="90000"/>
              </a:lnSpc>
              <a:spcBef>
                <a:spcPct val="0"/>
              </a:spcBef>
              <a:spcAft>
                <a:spcPts val="1200"/>
              </a:spcAft>
            </a:pPr>
            <a:r>
              <a:rPr lang="en-US" sz="6400" b="1" i="1" dirty="0">
                <a:latin typeface="Californian FB" panose="0207040306080B030204" pitchFamily="18" charset="0"/>
                <a:ea typeface="+mj-ea"/>
                <a:cs typeface="+mj-cs"/>
              </a:rPr>
              <a:t>Who are we</a:t>
            </a:r>
          </a:p>
        </p:txBody>
      </p:sp>
      <p:sp>
        <p:nvSpPr>
          <p:cNvPr id="5" name="Rectangle 4">
            <a:extLst>
              <a:ext uri="{FF2B5EF4-FFF2-40B4-BE49-F238E27FC236}">
                <a16:creationId xmlns:a16="http://schemas.microsoft.com/office/drawing/2014/main" id="{F71E72D7-D27F-CF47-8A0F-6DBC45C85DDC}"/>
              </a:ext>
            </a:extLst>
          </p:cNvPr>
          <p:cNvSpPr/>
          <p:nvPr/>
        </p:nvSpPr>
        <p:spPr>
          <a:xfrm>
            <a:off x="903413" y="5709789"/>
            <a:ext cx="9413606" cy="7577660"/>
          </a:xfrm>
          <a:prstGeom prst="rect">
            <a:avLst/>
          </a:prstGeom>
        </p:spPr>
        <p:txBody>
          <a:bodyPr vert="horz" lIns="182880" tIns="91440" rIns="182880" bIns="91440" rtlCol="0" anchor="ctr">
            <a:normAutofit/>
          </a:bodyPr>
          <a:lstStyle/>
          <a:p>
            <a:pPr algn="l">
              <a:lnSpc>
                <a:spcPct val="90000"/>
              </a:lnSpc>
              <a:spcAft>
                <a:spcPts val="1200"/>
              </a:spcAft>
            </a:pPr>
            <a:r>
              <a:rPr lang="en-US" sz="4000" b="1" dirty="0">
                <a:latin typeface="Californian FB" panose="0207040306080B030204" pitchFamily="18" charset="0"/>
              </a:rPr>
              <a:t>Manners N Beyond</a:t>
            </a:r>
            <a:r>
              <a:rPr lang="en-US" sz="4000" dirty="0">
                <a:latin typeface="Californian FB" panose="0207040306080B030204" pitchFamily="18" charset="0"/>
              </a:rPr>
              <a:t> is a 7-year-old organization that  is a pioneer in life-skills education for children and young adults in India.</a:t>
            </a:r>
          </a:p>
          <a:p>
            <a:pPr>
              <a:lnSpc>
                <a:spcPct val="90000"/>
              </a:lnSpc>
              <a:spcAft>
                <a:spcPts val="1200"/>
              </a:spcAft>
            </a:pPr>
            <a:endParaRPr lang="en-US" sz="4000" b="1" dirty="0">
              <a:latin typeface="Californian FB" panose="0207040306080B030204" pitchFamily="18" charset="0"/>
            </a:endParaRPr>
          </a:p>
          <a:p>
            <a:pPr algn="l">
              <a:lnSpc>
                <a:spcPct val="90000"/>
              </a:lnSpc>
              <a:spcAft>
                <a:spcPts val="1200"/>
              </a:spcAft>
            </a:pPr>
            <a:r>
              <a:rPr lang="en-US" sz="4000" b="1" dirty="0" err="1">
                <a:latin typeface="Californian FB" panose="0207040306080B030204" pitchFamily="18" charset="0"/>
                <a:cs typeface="Aharoni" panose="02010803020104030203" pitchFamily="2" charset="-79"/>
              </a:rPr>
              <a:t>MnB</a:t>
            </a:r>
            <a:r>
              <a:rPr lang="en-US" sz="4000" b="1" dirty="0">
                <a:latin typeface="Californian FB" panose="0207040306080B030204" pitchFamily="18" charset="0"/>
                <a:cs typeface="Aharoni" panose="02010803020104030203" pitchFamily="2" charset="-79"/>
              </a:rPr>
              <a:t> Next</a:t>
            </a:r>
            <a:r>
              <a:rPr lang="en-US" sz="4000" dirty="0">
                <a:latin typeface="Californian FB" panose="0207040306080B030204" pitchFamily="18" charset="0"/>
                <a:cs typeface="Aharoni" panose="02010803020104030203" pitchFamily="2" charset="-79"/>
              </a:rPr>
              <a:t>, is a vertical that imparts emotional and mental well-being programs for corporate employees, students and young adults, helping them to process a range of emotions mainly through story telling and other interactive sessions</a:t>
            </a:r>
          </a:p>
          <a:p>
            <a:pPr>
              <a:lnSpc>
                <a:spcPct val="90000"/>
              </a:lnSpc>
              <a:spcAft>
                <a:spcPts val="1200"/>
              </a:spcAft>
            </a:pPr>
            <a:endParaRPr lang="en-US" sz="4000" b="1" dirty="0"/>
          </a:p>
        </p:txBody>
      </p:sp>
      <p:pic>
        <p:nvPicPr>
          <p:cNvPr id="6" name="Picture 5">
            <a:extLst>
              <a:ext uri="{FF2B5EF4-FFF2-40B4-BE49-F238E27FC236}">
                <a16:creationId xmlns:a16="http://schemas.microsoft.com/office/drawing/2014/main" id="{47847DC8-1071-4DB5-849B-77E8107DC363}"/>
              </a:ext>
            </a:extLst>
          </p:cNvPr>
          <p:cNvPicPr>
            <a:picLocks noChangeAspect="1"/>
          </p:cNvPicPr>
          <p:nvPr/>
        </p:nvPicPr>
        <p:blipFill>
          <a:blip r:embed="rId2"/>
          <a:stretch>
            <a:fillRect/>
          </a:stretch>
        </p:blipFill>
        <p:spPr>
          <a:xfrm>
            <a:off x="21218236" y="260864"/>
            <a:ext cx="2212102" cy="1020682"/>
          </a:xfrm>
          <a:prstGeom prst="rect">
            <a:avLst/>
          </a:prstGeom>
        </p:spPr>
      </p:pic>
    </p:spTree>
    <p:extLst>
      <p:ext uri="{BB962C8B-B14F-4D97-AF65-F5344CB8AC3E}">
        <p14:creationId xmlns:p14="http://schemas.microsoft.com/office/powerpoint/2010/main" val="9634056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2853F702-1387-4E88-8ABD-6F2E3FF0D7A9}"/>
              </a:ext>
            </a:extLst>
          </p:cNvPr>
          <p:cNvGraphicFramePr>
            <a:graphicFrameLocks noGrp="1"/>
          </p:cNvGraphicFramePr>
          <p:nvPr>
            <p:extLst>
              <p:ext uri="{D42A27DB-BD31-4B8C-83A1-F6EECF244321}">
                <p14:modId xmlns:p14="http://schemas.microsoft.com/office/powerpoint/2010/main" val="4030655957"/>
              </p:ext>
            </p:extLst>
          </p:nvPr>
        </p:nvGraphicFramePr>
        <p:xfrm>
          <a:off x="6569312" y="5347855"/>
          <a:ext cx="11665527" cy="5292436"/>
        </p:xfrm>
        <a:graphic>
          <a:graphicData uri="http://schemas.openxmlformats.org/drawingml/2006/table">
            <a:tbl>
              <a:tblPr firstRow="1" bandRow="1">
                <a:tableStyleId>{93296810-A885-4BE3-A3E7-6D5BEEA58F35}</a:tableStyleId>
              </a:tblPr>
              <a:tblGrid>
                <a:gridCol w="1840211">
                  <a:extLst>
                    <a:ext uri="{9D8B030D-6E8A-4147-A177-3AD203B41FA5}">
                      <a16:colId xmlns:a16="http://schemas.microsoft.com/office/drawing/2014/main" val="879864104"/>
                    </a:ext>
                  </a:extLst>
                </a:gridCol>
                <a:gridCol w="2011353">
                  <a:extLst>
                    <a:ext uri="{9D8B030D-6E8A-4147-A177-3AD203B41FA5}">
                      <a16:colId xmlns:a16="http://schemas.microsoft.com/office/drawing/2014/main" val="2553137861"/>
                    </a:ext>
                  </a:extLst>
                </a:gridCol>
                <a:gridCol w="1940487">
                  <a:extLst>
                    <a:ext uri="{9D8B030D-6E8A-4147-A177-3AD203B41FA5}">
                      <a16:colId xmlns:a16="http://schemas.microsoft.com/office/drawing/2014/main" val="3620176634"/>
                    </a:ext>
                  </a:extLst>
                </a:gridCol>
                <a:gridCol w="2030203">
                  <a:extLst>
                    <a:ext uri="{9D8B030D-6E8A-4147-A177-3AD203B41FA5}">
                      <a16:colId xmlns:a16="http://schemas.microsoft.com/office/drawing/2014/main" val="698599230"/>
                    </a:ext>
                  </a:extLst>
                </a:gridCol>
                <a:gridCol w="1543419">
                  <a:extLst>
                    <a:ext uri="{9D8B030D-6E8A-4147-A177-3AD203B41FA5}">
                      <a16:colId xmlns:a16="http://schemas.microsoft.com/office/drawing/2014/main" val="361361927"/>
                    </a:ext>
                  </a:extLst>
                </a:gridCol>
                <a:gridCol w="2299854">
                  <a:extLst>
                    <a:ext uri="{9D8B030D-6E8A-4147-A177-3AD203B41FA5}">
                      <a16:colId xmlns:a16="http://schemas.microsoft.com/office/drawing/2014/main" val="1623782727"/>
                    </a:ext>
                  </a:extLst>
                </a:gridCol>
              </a:tblGrid>
              <a:tr h="1075741">
                <a:tc>
                  <a:txBody>
                    <a:bodyPr/>
                    <a:lstStyle/>
                    <a:p>
                      <a:pPr lvl="0">
                        <a:buNone/>
                      </a:pPr>
                      <a:endParaRPr lang="en-GB" sz="1900" dirty="0"/>
                    </a:p>
                  </a:txBody>
                  <a:tcPr marL="94060" marR="94060" marT="47030" marB="47030">
                    <a:solidFill>
                      <a:srgbClr val="7C3490"/>
                    </a:solidFill>
                  </a:tcPr>
                </a:tc>
                <a:tc>
                  <a:txBody>
                    <a:bodyPr/>
                    <a:lstStyle/>
                    <a:p>
                      <a:r>
                        <a:rPr lang="en-GB" sz="1900"/>
                        <a:t>Today</a:t>
                      </a:r>
                    </a:p>
                  </a:txBody>
                  <a:tcPr marL="94060" marR="94060" marT="47030" marB="47030">
                    <a:solidFill>
                      <a:srgbClr val="7C3490"/>
                    </a:solidFill>
                  </a:tcPr>
                </a:tc>
                <a:tc>
                  <a:txBody>
                    <a:bodyPr/>
                    <a:lstStyle/>
                    <a:p>
                      <a:r>
                        <a:rPr lang="en-GB" sz="1900"/>
                        <a:t>Next Week</a:t>
                      </a:r>
                    </a:p>
                  </a:txBody>
                  <a:tcPr marL="94060" marR="94060" marT="47030" marB="47030">
                    <a:solidFill>
                      <a:srgbClr val="7C3490"/>
                    </a:solidFill>
                  </a:tcPr>
                </a:tc>
                <a:tc>
                  <a:txBody>
                    <a:bodyPr/>
                    <a:lstStyle/>
                    <a:p>
                      <a:r>
                        <a:rPr lang="en-GB" sz="1900"/>
                        <a:t>Next Month</a:t>
                      </a:r>
                    </a:p>
                  </a:txBody>
                  <a:tcPr marL="94060" marR="94060" marT="47030" marB="47030">
                    <a:solidFill>
                      <a:srgbClr val="7C3490"/>
                    </a:solidFill>
                  </a:tcPr>
                </a:tc>
                <a:tc>
                  <a:txBody>
                    <a:bodyPr/>
                    <a:lstStyle/>
                    <a:p>
                      <a:r>
                        <a:rPr lang="en-GB" sz="1900"/>
                        <a:t>Next Year</a:t>
                      </a:r>
                    </a:p>
                  </a:txBody>
                  <a:tcPr marL="94060" marR="94060" marT="47030" marB="47030">
                    <a:solidFill>
                      <a:srgbClr val="7C3490"/>
                    </a:solidFill>
                  </a:tcPr>
                </a:tc>
                <a:tc>
                  <a:txBody>
                    <a:bodyPr/>
                    <a:lstStyle/>
                    <a:p>
                      <a:r>
                        <a:rPr lang="en-GB" sz="1900" dirty="0"/>
                        <a:t>In Five Years</a:t>
                      </a:r>
                    </a:p>
                  </a:txBody>
                  <a:tcPr marL="94060" marR="94060" marT="47030" marB="47030">
                    <a:solidFill>
                      <a:srgbClr val="7C3490"/>
                    </a:solidFill>
                  </a:tcPr>
                </a:tc>
                <a:extLst>
                  <a:ext uri="{0D108BD9-81ED-4DB2-BD59-A6C34878D82A}">
                    <a16:rowId xmlns:a16="http://schemas.microsoft.com/office/drawing/2014/main" val="4095477930"/>
                  </a:ext>
                </a:extLst>
              </a:tr>
              <a:tr h="1075741">
                <a:tc>
                  <a:txBody>
                    <a:bodyPr/>
                    <a:lstStyle/>
                    <a:p>
                      <a:pPr lvl="0">
                        <a:buNone/>
                      </a:pPr>
                      <a:r>
                        <a:rPr lang="en-GB" sz="1900" dirty="0">
                          <a:solidFill>
                            <a:schemeClr val="bg1"/>
                          </a:solidFill>
                        </a:rPr>
                        <a:t>For Me</a:t>
                      </a:r>
                    </a:p>
                  </a:txBody>
                  <a:tcPr marL="94060" marR="94060" marT="47030" marB="47030">
                    <a:solidFill>
                      <a:srgbClr val="843799"/>
                    </a:solidFill>
                  </a:tcPr>
                </a:tc>
                <a:tc>
                  <a:txBody>
                    <a:bodyPr/>
                    <a:lstStyle/>
                    <a:p>
                      <a:endParaRPr lang="en-GB" sz="1900" dirty="0"/>
                    </a:p>
                  </a:txBody>
                  <a:tcPr marL="94060" marR="94060" marT="47030" marB="47030">
                    <a:solidFill>
                      <a:srgbClr val="843799"/>
                    </a:solidFill>
                  </a:tcPr>
                </a:tc>
                <a:tc>
                  <a:txBody>
                    <a:bodyPr/>
                    <a:lstStyle/>
                    <a:p>
                      <a:endParaRPr lang="en-GB" sz="1900" dirty="0"/>
                    </a:p>
                  </a:txBody>
                  <a:tcPr marL="94060" marR="94060" marT="47030" marB="47030">
                    <a:solidFill>
                      <a:srgbClr val="843799"/>
                    </a:solidFill>
                  </a:tcPr>
                </a:tc>
                <a:tc>
                  <a:txBody>
                    <a:bodyPr/>
                    <a:lstStyle/>
                    <a:p>
                      <a:endParaRPr lang="en-GB" sz="1900" dirty="0"/>
                    </a:p>
                  </a:txBody>
                  <a:tcPr marL="94060" marR="94060" marT="47030" marB="47030">
                    <a:solidFill>
                      <a:srgbClr val="843799"/>
                    </a:solidFill>
                  </a:tcPr>
                </a:tc>
                <a:tc>
                  <a:txBody>
                    <a:bodyPr/>
                    <a:lstStyle/>
                    <a:p>
                      <a:endParaRPr lang="en-GB" sz="1900" dirty="0"/>
                    </a:p>
                  </a:txBody>
                  <a:tcPr marL="94060" marR="94060" marT="47030" marB="47030">
                    <a:solidFill>
                      <a:srgbClr val="843799"/>
                    </a:solidFill>
                  </a:tcPr>
                </a:tc>
                <a:tc>
                  <a:txBody>
                    <a:bodyPr/>
                    <a:lstStyle/>
                    <a:p>
                      <a:endParaRPr lang="en-GB" sz="1900" dirty="0"/>
                    </a:p>
                  </a:txBody>
                  <a:tcPr marL="94060" marR="94060" marT="47030" marB="47030">
                    <a:solidFill>
                      <a:srgbClr val="843799"/>
                    </a:solidFill>
                  </a:tcPr>
                </a:tc>
                <a:extLst>
                  <a:ext uri="{0D108BD9-81ED-4DB2-BD59-A6C34878D82A}">
                    <a16:rowId xmlns:a16="http://schemas.microsoft.com/office/drawing/2014/main" val="3955605242"/>
                  </a:ext>
                </a:extLst>
              </a:tr>
              <a:tr h="3140954">
                <a:tc>
                  <a:txBody>
                    <a:bodyPr/>
                    <a:lstStyle/>
                    <a:p>
                      <a:pPr lvl="0">
                        <a:buNone/>
                      </a:pPr>
                      <a:r>
                        <a:rPr lang="en-GB" sz="1900" dirty="0">
                          <a:solidFill>
                            <a:schemeClr val="bg1"/>
                          </a:solidFill>
                        </a:rPr>
                        <a:t>For the world</a:t>
                      </a:r>
                    </a:p>
                  </a:txBody>
                  <a:tcPr marL="94060" marR="94060" marT="47030" marB="47030">
                    <a:solidFill>
                      <a:srgbClr val="843799"/>
                    </a:solidFill>
                  </a:tcPr>
                </a:tc>
                <a:tc>
                  <a:txBody>
                    <a:bodyPr/>
                    <a:lstStyle/>
                    <a:p>
                      <a:endParaRPr lang="en-GB" sz="1900" dirty="0">
                        <a:solidFill>
                          <a:schemeClr val="bg1"/>
                        </a:solidFill>
                      </a:endParaRPr>
                    </a:p>
                  </a:txBody>
                  <a:tcPr marL="94060" marR="94060" marT="47030" marB="47030">
                    <a:solidFill>
                      <a:srgbClr val="843799"/>
                    </a:solidFill>
                  </a:tcPr>
                </a:tc>
                <a:tc>
                  <a:txBody>
                    <a:bodyPr/>
                    <a:lstStyle/>
                    <a:p>
                      <a:endParaRPr lang="en-GB" sz="1900" dirty="0">
                        <a:solidFill>
                          <a:schemeClr val="bg1"/>
                        </a:solidFill>
                      </a:endParaRPr>
                    </a:p>
                  </a:txBody>
                  <a:tcPr marL="94060" marR="94060" marT="47030" marB="47030">
                    <a:solidFill>
                      <a:srgbClr val="843799"/>
                    </a:solidFill>
                  </a:tcPr>
                </a:tc>
                <a:tc>
                  <a:txBody>
                    <a:bodyPr/>
                    <a:lstStyle/>
                    <a:p>
                      <a:endParaRPr lang="en-GB" sz="1900" dirty="0">
                        <a:solidFill>
                          <a:schemeClr val="bg1"/>
                        </a:solidFill>
                      </a:endParaRPr>
                    </a:p>
                  </a:txBody>
                  <a:tcPr marL="94060" marR="94060" marT="47030" marB="47030">
                    <a:solidFill>
                      <a:srgbClr val="843799"/>
                    </a:solidFill>
                  </a:tcPr>
                </a:tc>
                <a:tc>
                  <a:txBody>
                    <a:bodyPr/>
                    <a:lstStyle/>
                    <a:p>
                      <a:endParaRPr lang="en-GB" sz="1900" dirty="0">
                        <a:solidFill>
                          <a:schemeClr val="bg1"/>
                        </a:solidFill>
                      </a:endParaRPr>
                    </a:p>
                  </a:txBody>
                  <a:tcPr marL="94060" marR="94060" marT="47030" marB="47030">
                    <a:solidFill>
                      <a:srgbClr val="843799"/>
                    </a:solidFill>
                  </a:tcPr>
                </a:tc>
                <a:tc>
                  <a:txBody>
                    <a:bodyPr/>
                    <a:lstStyle/>
                    <a:p>
                      <a:endParaRPr lang="en-GB" sz="1900" dirty="0">
                        <a:solidFill>
                          <a:schemeClr val="bg1"/>
                        </a:solidFill>
                      </a:endParaRPr>
                    </a:p>
                  </a:txBody>
                  <a:tcPr marL="94060" marR="94060" marT="47030" marB="47030">
                    <a:solidFill>
                      <a:srgbClr val="843799"/>
                    </a:solidFill>
                  </a:tcPr>
                </a:tc>
                <a:extLst>
                  <a:ext uri="{0D108BD9-81ED-4DB2-BD59-A6C34878D82A}">
                    <a16:rowId xmlns:a16="http://schemas.microsoft.com/office/drawing/2014/main" val="2082290182"/>
                  </a:ext>
                </a:extLst>
              </a:tr>
            </a:tbl>
          </a:graphicData>
        </a:graphic>
      </p:graphicFrame>
      <p:sp>
        <p:nvSpPr>
          <p:cNvPr id="14" name="Rectangle 13"/>
          <p:cNvSpPr/>
          <p:nvPr/>
        </p:nvSpPr>
        <p:spPr>
          <a:xfrm>
            <a:off x="-811384" y="2660210"/>
            <a:ext cx="21756277" cy="830997"/>
          </a:xfrm>
          <a:prstGeom prst="rect">
            <a:avLst/>
          </a:prstGeom>
        </p:spPr>
        <p:txBody>
          <a:bodyPr wrap="none">
            <a:spAutoFit/>
          </a:bodyPr>
          <a:lstStyle/>
          <a:p>
            <a:r>
              <a:rPr lang="en-US" sz="4800" b="1" i="1" dirty="0">
                <a:solidFill>
                  <a:schemeClr val="tx1"/>
                </a:solidFill>
                <a:latin typeface="Californian FB" panose="0207040306080B030204" pitchFamily="18" charset="0"/>
                <a:ea typeface="Gadugi" panose="020B0502040204020203" pitchFamily="34" charset="0"/>
              </a:rPr>
              <a:t>                                       FIND MEANING IN THE CHAOS- SETTING YOUR GOALS</a:t>
            </a:r>
          </a:p>
        </p:txBody>
      </p:sp>
    </p:spTree>
    <p:extLst>
      <p:ext uri="{BB962C8B-B14F-4D97-AF65-F5344CB8AC3E}">
        <p14:creationId xmlns:p14="http://schemas.microsoft.com/office/powerpoint/2010/main" val="3822354899"/>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Content of workshop"/>
          <p:cNvSpPr txBox="1">
            <a:spLocks noGrp="1"/>
          </p:cNvSpPr>
          <p:nvPr>
            <p:ph type="title" idx="4294967295"/>
          </p:nvPr>
        </p:nvSpPr>
        <p:spPr>
          <a:xfrm>
            <a:off x="0" y="3973513"/>
            <a:ext cx="8578850" cy="652462"/>
          </a:xfrm>
          <a:prstGeom prst="rect">
            <a:avLst/>
          </a:prstGeom>
        </p:spPr>
        <p:txBody>
          <a:bodyPr>
            <a:normAutofit/>
          </a:bodyPr>
          <a:lstStyle/>
          <a:p>
            <a:pPr defTabSz="792479">
              <a:defRPr sz="11136" spc="-111"/>
            </a:pPr>
            <a:r>
              <a:rPr lang="en-US" sz="3200" dirty="0"/>
              <a:t>                    </a:t>
            </a:r>
            <a:endParaRPr sz="3600" dirty="0">
              <a:solidFill>
                <a:schemeClr val="tx1"/>
              </a:solidFill>
              <a:latin typeface="Californian FB" panose="0207040306080B030204" pitchFamily="18" charset="0"/>
            </a:endParaRPr>
          </a:p>
        </p:txBody>
      </p:sp>
      <p:sp>
        <p:nvSpPr>
          <p:cNvPr id="160" name="Text"/>
          <p:cNvSpPr txBox="1"/>
          <p:nvPr/>
        </p:nvSpPr>
        <p:spPr>
          <a:xfrm>
            <a:off x="11888139" y="6642099"/>
            <a:ext cx="607722" cy="431801"/>
          </a:xfrm>
          <a:prstGeom prst="rect">
            <a:avLst/>
          </a:prstGeom>
          <a:ln w="12700">
            <a:miter lim="400000"/>
          </a:ln>
        </p:spPr>
        <p:txBody>
          <a:bodyPr wrap="none" lIns="50800" tIns="50800" rIns="50800" bIns="50800" anchor="ctr">
            <a:spAutoFit/>
          </a:bodyPr>
          <a:lstStyle/>
          <a:p>
            <a:endParaRPr/>
          </a:p>
        </p:txBody>
      </p:sp>
      <p:sp>
        <p:nvSpPr>
          <p:cNvPr id="4" name="Rectangle 3"/>
          <p:cNvSpPr/>
          <p:nvPr/>
        </p:nvSpPr>
        <p:spPr>
          <a:xfrm>
            <a:off x="-3843782" y="3558014"/>
            <a:ext cx="24845264" cy="830997"/>
          </a:xfrm>
          <a:prstGeom prst="rect">
            <a:avLst/>
          </a:prstGeom>
        </p:spPr>
        <p:txBody>
          <a:bodyPr wrap="none">
            <a:spAutoFit/>
          </a:bodyPr>
          <a:lstStyle/>
          <a:p>
            <a:r>
              <a:rPr lang="en-US" sz="4800" b="1" i="1" dirty="0">
                <a:solidFill>
                  <a:schemeClr val="tx1"/>
                </a:solidFill>
                <a:latin typeface="Californian FB" panose="0207040306080B030204" pitchFamily="18" charset="0"/>
              </a:rPr>
              <a:t>                                                                  STITCH THE STORY FROM UNCERTAINTY TO HOPE….</a:t>
            </a:r>
          </a:p>
        </p:txBody>
      </p:sp>
      <p:pic>
        <p:nvPicPr>
          <p:cNvPr id="1026" name="Picture 2" descr="Friends, group, group chat, group conversation, users icon - Download on Iconfin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5279" y="6274931"/>
            <a:ext cx="48768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671176"/>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
          <p:cNvSpPr txBox="1"/>
          <p:nvPr/>
        </p:nvSpPr>
        <p:spPr>
          <a:xfrm>
            <a:off x="11888139" y="6642099"/>
            <a:ext cx="607722" cy="431801"/>
          </a:xfrm>
          <a:prstGeom prst="rect">
            <a:avLst/>
          </a:prstGeom>
          <a:ln w="12700">
            <a:miter lim="400000"/>
          </a:ln>
        </p:spPr>
        <p:txBody>
          <a:bodyPr wrap="none" lIns="50800" tIns="50800" rIns="50800" bIns="50800" anchor="ctr">
            <a:spAutoFit/>
          </a:bodyPr>
          <a:lstStyle/>
          <a:p>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0525" y="6120608"/>
            <a:ext cx="5957455" cy="3926697"/>
          </a:xfrm>
          <a:prstGeom prst="rect">
            <a:avLst/>
          </a:prstGeom>
        </p:spPr>
      </p:pic>
      <p:sp>
        <p:nvSpPr>
          <p:cNvPr id="5" name="Rectangle 4"/>
          <p:cNvSpPr/>
          <p:nvPr/>
        </p:nvSpPr>
        <p:spPr>
          <a:xfrm>
            <a:off x="5684369" y="3916292"/>
            <a:ext cx="12192000" cy="1754326"/>
          </a:xfrm>
          <a:prstGeom prst="rect">
            <a:avLst/>
          </a:prstGeom>
        </p:spPr>
        <p:txBody>
          <a:bodyPr>
            <a:spAutoFit/>
          </a:bodyPr>
          <a:lstStyle/>
          <a:p>
            <a:pPr algn="l"/>
            <a:r>
              <a:rPr lang="en-IN" sz="3600" i="1" dirty="0">
                <a:latin typeface="Californian FB" panose="0207040306080B030204" pitchFamily="18" charset="0"/>
              </a:rPr>
              <a:t>“When one door of happiness closes, another opens; but often we look so long at the closed door that we do not see the one which has been opened for us.” — </a:t>
            </a:r>
            <a:r>
              <a:rPr lang="en-IN" sz="3600" i="1" dirty="0">
                <a:latin typeface="Californian FB" panose="0207040306080B030204" pitchFamily="18" charset="0"/>
                <a:hlinkClick r:id="rId4"/>
              </a:rPr>
              <a:t>Helen Keller</a:t>
            </a:r>
            <a:endParaRPr lang="en-IN" sz="3600" i="1" dirty="0">
              <a:latin typeface="Californian FB" panose="0207040306080B030204" pitchFamily="18" charset="0"/>
            </a:endParaRPr>
          </a:p>
        </p:txBody>
      </p:sp>
      <p:sp>
        <p:nvSpPr>
          <p:cNvPr id="6" name="Rectangle 5"/>
          <p:cNvSpPr/>
          <p:nvPr/>
        </p:nvSpPr>
        <p:spPr>
          <a:xfrm>
            <a:off x="5792139" y="11374458"/>
            <a:ext cx="12192000" cy="1754326"/>
          </a:xfrm>
          <a:prstGeom prst="rect">
            <a:avLst/>
          </a:prstGeom>
        </p:spPr>
        <p:txBody>
          <a:bodyPr>
            <a:spAutoFit/>
          </a:bodyPr>
          <a:lstStyle/>
          <a:p>
            <a:pPr algn="l"/>
            <a:r>
              <a:rPr lang="en-IN" sz="3600" i="1" dirty="0">
                <a:latin typeface="Californian FB" panose="0207040306080B030204" pitchFamily="18" charset="0"/>
              </a:rPr>
              <a:t>“All the adversity I’ve had in my life, all my troubles and obstacles, have strengthened me. You may not realize it when it happens, but a kick in the teeth may be the best thing in the world for you.” — </a:t>
            </a:r>
            <a:r>
              <a:rPr lang="en-IN" sz="3600" i="1" dirty="0">
                <a:latin typeface="Californian FB" panose="0207040306080B030204" pitchFamily="18" charset="0"/>
                <a:hlinkClick r:id="rId5"/>
              </a:rPr>
              <a:t>Walt Disney</a:t>
            </a:r>
            <a:endParaRPr lang="en-IN" sz="3600" i="1" dirty="0">
              <a:latin typeface="Californian FB" panose="0207040306080B030204" pitchFamily="18" charset="0"/>
            </a:endParaRPr>
          </a:p>
        </p:txBody>
      </p:sp>
      <p:sp>
        <p:nvSpPr>
          <p:cNvPr id="2" name="Rectangle 1"/>
          <p:cNvSpPr/>
          <p:nvPr/>
        </p:nvSpPr>
        <p:spPr>
          <a:xfrm>
            <a:off x="8417477" y="2006220"/>
            <a:ext cx="6941324" cy="830997"/>
          </a:xfrm>
          <a:prstGeom prst="rect">
            <a:avLst/>
          </a:prstGeom>
        </p:spPr>
        <p:txBody>
          <a:bodyPr wrap="none">
            <a:spAutoFit/>
          </a:bodyPr>
          <a:lstStyle/>
          <a:p>
            <a:r>
              <a:rPr lang="en-IN" sz="4800" b="1" i="1" dirty="0">
                <a:latin typeface="Californian FB" panose="0207040306080B030204" pitchFamily="18" charset="0"/>
              </a:rPr>
              <a:t>  LANGUAGE  OF  HOPE</a:t>
            </a:r>
          </a:p>
        </p:txBody>
      </p:sp>
    </p:spTree>
    <p:extLst>
      <p:ext uri="{BB962C8B-B14F-4D97-AF65-F5344CB8AC3E}">
        <p14:creationId xmlns:p14="http://schemas.microsoft.com/office/powerpoint/2010/main" val="3630936709"/>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You can only understand people if you feel them in yourself – John Steinbeck"/>
          <p:cNvSpPr txBox="1">
            <a:spLocks noGrp="1"/>
          </p:cNvSpPr>
          <p:nvPr>
            <p:ph type="body" idx="4294967295"/>
          </p:nvPr>
        </p:nvSpPr>
        <p:spPr>
          <a:xfrm>
            <a:off x="0" y="2903538"/>
            <a:ext cx="16824325" cy="1034097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lvl1pPr defTabSz="338835">
              <a:defRPr sz="2088"/>
            </a:lvl1pPr>
          </a:lstStyle>
          <a:p>
            <a:r>
              <a:rPr lang="en-IN" sz="1800" dirty="0">
                <a:solidFill>
                  <a:schemeClr val="accent1"/>
                </a:solidFill>
              </a:rPr>
              <a:t>   </a:t>
            </a:r>
          </a:p>
        </p:txBody>
      </p:sp>
      <p:sp>
        <p:nvSpPr>
          <p:cNvPr id="157" name="Content of workshop"/>
          <p:cNvSpPr txBox="1">
            <a:spLocks noGrp="1"/>
          </p:cNvSpPr>
          <p:nvPr>
            <p:ph type="title" idx="4294967295"/>
          </p:nvPr>
        </p:nvSpPr>
        <p:spPr>
          <a:xfrm>
            <a:off x="7598714" y="4347888"/>
            <a:ext cx="8578850" cy="652462"/>
          </a:xfrm>
          <a:prstGeom prst="rect">
            <a:avLst/>
          </a:prstGeom>
        </p:spPr>
        <p:txBody>
          <a:bodyPr>
            <a:normAutofit fontScale="90000"/>
          </a:bodyPr>
          <a:lstStyle/>
          <a:p>
            <a:pPr defTabSz="792479">
              <a:defRPr sz="11136" spc="-111"/>
            </a:pPr>
            <a:r>
              <a:rPr lang="en-US" sz="3200" dirty="0">
                <a:solidFill>
                  <a:schemeClr val="tx1"/>
                </a:solidFill>
              </a:rPr>
              <a:t>                                  </a:t>
            </a:r>
            <a:r>
              <a:rPr lang="en-US" sz="5300" b="1" i="1" dirty="0">
                <a:solidFill>
                  <a:schemeClr val="tx1"/>
                </a:solidFill>
                <a:latin typeface="Californian FB" panose="0207040306080B030204" pitchFamily="18" charset="0"/>
              </a:rPr>
              <a:t>Resilience</a:t>
            </a:r>
            <a:endParaRPr sz="5300" b="1" i="1" dirty="0">
              <a:solidFill>
                <a:schemeClr val="tx1"/>
              </a:solidFill>
              <a:latin typeface="Californian FB" panose="0207040306080B030204" pitchFamily="18" charset="0"/>
            </a:endParaRPr>
          </a:p>
        </p:txBody>
      </p:sp>
      <p:sp>
        <p:nvSpPr>
          <p:cNvPr id="160" name="Text"/>
          <p:cNvSpPr txBox="1"/>
          <p:nvPr/>
        </p:nvSpPr>
        <p:spPr>
          <a:xfrm>
            <a:off x="11888139" y="6642099"/>
            <a:ext cx="607722" cy="431801"/>
          </a:xfrm>
          <a:prstGeom prst="rect">
            <a:avLst/>
          </a:prstGeom>
          <a:ln w="12700">
            <a:miter lim="400000"/>
          </a:ln>
        </p:spPr>
        <p:txBody>
          <a:bodyPr wrap="none" lIns="50800" tIns="50800" rIns="50800" bIns="50800" anchor="ctr">
            <a:spAutoFit/>
          </a:bodyPr>
          <a:lstStyle/>
          <a:p>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7755" y="7003673"/>
            <a:ext cx="3180104" cy="3502267"/>
          </a:xfrm>
          <a:prstGeom prst="rect">
            <a:avLst/>
          </a:prstGeom>
        </p:spPr>
      </p:pic>
      <p:sp>
        <p:nvSpPr>
          <p:cNvPr id="4" name="Rectangle 3"/>
          <p:cNvSpPr/>
          <p:nvPr/>
        </p:nvSpPr>
        <p:spPr>
          <a:xfrm>
            <a:off x="10804372" y="5354600"/>
            <a:ext cx="1691489" cy="646331"/>
          </a:xfrm>
          <a:prstGeom prst="rect">
            <a:avLst/>
          </a:prstGeom>
        </p:spPr>
        <p:txBody>
          <a:bodyPr wrap="none">
            <a:spAutoFit/>
          </a:bodyPr>
          <a:lstStyle/>
          <a:p>
            <a:r>
              <a:rPr lang="en-IN" sz="3600" i="1" dirty="0">
                <a:solidFill>
                  <a:schemeClr val="tx1"/>
                </a:solidFill>
                <a:latin typeface="Californian FB" panose="0207040306080B030204" pitchFamily="18" charset="0"/>
              </a:rPr>
              <a:t>A story….</a:t>
            </a:r>
          </a:p>
        </p:txBody>
      </p:sp>
      <p:sp>
        <p:nvSpPr>
          <p:cNvPr id="3" name="Rectangle 2"/>
          <p:cNvSpPr/>
          <p:nvPr/>
        </p:nvSpPr>
        <p:spPr>
          <a:xfrm>
            <a:off x="10446578" y="3292511"/>
            <a:ext cx="2422459" cy="769441"/>
          </a:xfrm>
          <a:prstGeom prst="rect">
            <a:avLst/>
          </a:prstGeom>
        </p:spPr>
        <p:txBody>
          <a:bodyPr wrap="none">
            <a:spAutoFit/>
          </a:bodyPr>
          <a:lstStyle/>
          <a:p>
            <a:r>
              <a:rPr lang="hi-IN" sz="4400" dirty="0">
                <a:solidFill>
                  <a:srgbClr val="3C4043"/>
                </a:solidFill>
                <a:latin typeface="arial" panose="020B0604020202020204" pitchFamily="34" charset="0"/>
              </a:rPr>
              <a:t>लचीलापन</a:t>
            </a:r>
            <a:endParaRPr lang="en-IN" sz="4400" dirty="0"/>
          </a:p>
        </p:txBody>
      </p:sp>
    </p:spTree>
    <p:extLst>
      <p:ext uri="{BB962C8B-B14F-4D97-AF65-F5344CB8AC3E}">
        <p14:creationId xmlns:p14="http://schemas.microsoft.com/office/powerpoint/2010/main" val="1342685373"/>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26528" y="3360288"/>
            <a:ext cx="13425471" cy="830997"/>
          </a:xfrm>
          <a:prstGeom prst="rect">
            <a:avLst/>
          </a:prstGeom>
        </p:spPr>
        <p:txBody>
          <a:bodyPr wrap="none">
            <a:spAutoFit/>
          </a:bodyPr>
          <a:lstStyle/>
          <a:p>
            <a:r>
              <a:rPr lang="en-US" sz="4800" b="1" i="1" dirty="0">
                <a:solidFill>
                  <a:schemeClr val="tx1"/>
                </a:solidFill>
                <a:latin typeface="Californian FB" panose="0207040306080B030204" pitchFamily="18" charset="0"/>
              </a:rPr>
              <a:t>LET US SHARE OUR STORIES OF RESILIENCE-</a:t>
            </a:r>
          </a:p>
        </p:txBody>
      </p:sp>
      <p:pic>
        <p:nvPicPr>
          <p:cNvPr id="1026" name="Picture 2" descr="Resilience Icon - Download Resilience Icon 2111301 | Noun Project">
            <a:extLst>
              <a:ext uri="{FF2B5EF4-FFF2-40B4-BE49-F238E27FC236}">
                <a16:creationId xmlns:a16="http://schemas.microsoft.com/office/drawing/2014/main" id="{97913F1F-B80C-4CBF-9A48-2BB81D0EC6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5727" y="5905499"/>
            <a:ext cx="5735781" cy="3758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429363"/>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p:cNvSpPr>
            <a:spLocks noGrp="1"/>
          </p:cNvSpPr>
          <p:nvPr>
            <p:ph type="body" sz="quarter" idx="4294967295"/>
          </p:nvPr>
        </p:nvSpPr>
        <p:spPr>
          <a:xfrm>
            <a:off x="0" y="9779000"/>
            <a:ext cx="21945600" cy="630238"/>
          </a:xfrm>
        </p:spPr>
        <p:txBody>
          <a:bodyPr>
            <a:normAutofit/>
          </a:bodyPr>
          <a:lstStyle/>
          <a:p>
            <a:endParaRPr lang="en-IN" dirty="0">
              <a:solidFill>
                <a:srgbClr val="00B0F0"/>
              </a:solidFill>
            </a:endParaRPr>
          </a:p>
          <a:p>
            <a:endParaRPr lang="en-IN" dirty="0"/>
          </a:p>
        </p:txBody>
      </p:sp>
      <p:sp>
        <p:nvSpPr>
          <p:cNvPr id="157" name="Content of workshop"/>
          <p:cNvSpPr txBox="1">
            <a:spLocks noGrp="1"/>
          </p:cNvSpPr>
          <p:nvPr>
            <p:ph type="title" idx="4294967295"/>
          </p:nvPr>
        </p:nvSpPr>
        <p:spPr>
          <a:xfrm>
            <a:off x="0" y="4611688"/>
            <a:ext cx="8467725" cy="803275"/>
          </a:xfrm>
          <a:prstGeom prst="rect">
            <a:avLst/>
          </a:prstGeom>
        </p:spPr>
        <p:txBody>
          <a:bodyPr>
            <a:normAutofit/>
          </a:bodyPr>
          <a:lstStyle/>
          <a:p>
            <a:pPr defTabSz="792479">
              <a:defRPr sz="11136" spc="-111"/>
            </a:pPr>
            <a:r>
              <a:rPr lang="en-US" sz="3600" dirty="0">
                <a:solidFill>
                  <a:schemeClr val="tx1"/>
                </a:solidFill>
                <a:latin typeface="Proxima Nova"/>
                <a:cs typeface="Avenir Book"/>
              </a:rPr>
              <a:t>                  </a:t>
            </a:r>
            <a:r>
              <a:rPr lang="en-US" sz="4800" b="1" i="1" dirty="0">
                <a:solidFill>
                  <a:schemeClr val="tx1"/>
                </a:solidFill>
                <a:latin typeface="Californian FB" panose="0207040306080B030204" pitchFamily="18" charset="0"/>
                <a:cs typeface="Avenir Book"/>
              </a:rPr>
              <a:t>Mindsets- A STORY</a:t>
            </a:r>
            <a:endParaRPr sz="4800" b="1" i="1" dirty="0">
              <a:solidFill>
                <a:schemeClr val="tx1"/>
              </a:solidFill>
              <a:latin typeface="Californian FB" panose="0207040306080B030204" pitchFamily="18" charset="0"/>
            </a:endParaRPr>
          </a:p>
        </p:txBody>
      </p:sp>
      <p:sp>
        <p:nvSpPr>
          <p:cNvPr id="160" name="Text"/>
          <p:cNvSpPr txBox="1"/>
          <p:nvPr/>
        </p:nvSpPr>
        <p:spPr>
          <a:xfrm>
            <a:off x="13766366" y="9509738"/>
            <a:ext cx="607722" cy="431801"/>
          </a:xfrm>
          <a:prstGeom prst="rect">
            <a:avLst/>
          </a:prstGeom>
          <a:ln w="12700">
            <a:miter lim="400000"/>
          </a:ln>
        </p:spPr>
        <p:txBody>
          <a:bodyPr wrap="none" lIns="50800" tIns="50800" rIns="50800" bIns="50800" anchor="ctr">
            <a:spAutoFit/>
          </a:bodyPr>
          <a:lstStyle/>
          <a:p>
            <a:endParaRPr/>
          </a:p>
        </p:txBody>
      </p:sp>
      <p:sp>
        <p:nvSpPr>
          <p:cNvPr id="2" name="Rectangle 1"/>
          <p:cNvSpPr/>
          <p:nvPr/>
        </p:nvSpPr>
        <p:spPr>
          <a:xfrm>
            <a:off x="-136708" y="9079308"/>
            <a:ext cx="9228859" cy="646331"/>
          </a:xfrm>
          <a:prstGeom prst="rect">
            <a:avLst/>
          </a:prstGeom>
        </p:spPr>
        <p:txBody>
          <a:bodyPr wrap="square">
            <a:spAutoFit/>
          </a:bodyPr>
          <a:lstStyle/>
          <a:p>
            <a:r>
              <a:rPr lang="en-IN" sz="3600" b="1" dirty="0"/>
              <a:t> </a:t>
            </a:r>
            <a:endParaRPr lang="en-IN" sz="2400" dirty="0">
              <a:solidFill>
                <a:schemeClr val="accent1"/>
              </a:solidFill>
            </a:endParaRPr>
          </a:p>
        </p:txBody>
      </p:sp>
      <p:sp>
        <p:nvSpPr>
          <p:cNvPr id="6" name="Rectangle 5"/>
          <p:cNvSpPr/>
          <p:nvPr/>
        </p:nvSpPr>
        <p:spPr>
          <a:xfrm>
            <a:off x="-697411" y="10872838"/>
            <a:ext cx="7987897" cy="430887"/>
          </a:xfrm>
          <a:prstGeom prst="rect">
            <a:avLst/>
          </a:prstGeom>
        </p:spPr>
        <p:txBody>
          <a:bodyPr wrap="square">
            <a:spAutoFit/>
          </a:bodyPr>
          <a:lstStyle/>
          <a:p>
            <a:r>
              <a:rPr lang="en-US" dirty="0">
                <a:solidFill>
                  <a:schemeClr val="accent1"/>
                </a:solidFill>
                <a:cs typeface="Avenir Book"/>
              </a:rPr>
              <a:t>.</a:t>
            </a:r>
            <a:r>
              <a:rPr lang="ja-JP" altLang="en-US" dirty="0">
                <a:solidFill>
                  <a:schemeClr val="accent1"/>
                </a:solidFill>
                <a:cs typeface="Avenir Book"/>
              </a:rPr>
              <a:t>”</a:t>
            </a:r>
            <a:endParaRPr lang="en-IN" dirty="0">
              <a:solidFill>
                <a:schemeClr val="accent1"/>
              </a:solidFill>
            </a:endParaRPr>
          </a:p>
        </p:txBody>
      </p:sp>
      <p:sp>
        <p:nvSpPr>
          <p:cNvPr id="4" name="Rectangle 3"/>
          <p:cNvSpPr/>
          <p:nvPr/>
        </p:nvSpPr>
        <p:spPr>
          <a:xfrm>
            <a:off x="809789" y="7368583"/>
            <a:ext cx="9638270" cy="3041858"/>
          </a:xfrm>
          <a:prstGeom prst="rect">
            <a:avLst/>
          </a:prstGeom>
        </p:spPr>
        <p:txBody>
          <a:bodyPr wrap="square">
            <a:spAutoFit/>
          </a:bodyPr>
          <a:lstStyle/>
          <a:p>
            <a:pPr algn="l">
              <a:spcBef>
                <a:spcPts val="720"/>
              </a:spcBef>
            </a:pPr>
            <a:r>
              <a:rPr lang="en-US" sz="3600" b="1" i="1" dirty="0">
                <a:solidFill>
                  <a:schemeClr val="tx1"/>
                </a:solidFill>
                <a:latin typeface="Californian FB" panose="0207040306080B030204" pitchFamily="18" charset="0"/>
                <a:ea typeface="ＭＳ Ｐゴシック" charset="0"/>
                <a:cs typeface="Avenir Book"/>
                <a:sym typeface="Gill Sans Light" charset="0"/>
              </a:rPr>
              <a:t>Fixed mindset </a:t>
            </a:r>
          </a:p>
          <a:p>
            <a:pPr algn="l">
              <a:spcBef>
                <a:spcPts val="720"/>
              </a:spcBef>
            </a:pPr>
            <a:endParaRPr lang="en-US" sz="3600" i="1" dirty="0">
              <a:solidFill>
                <a:schemeClr val="tx1"/>
              </a:solidFill>
              <a:latin typeface="Californian FB" panose="0207040306080B030204" pitchFamily="18" charset="0"/>
              <a:cs typeface="Avenir Book"/>
              <a:sym typeface="Gill Sans Light" charset="0"/>
            </a:endParaRPr>
          </a:p>
          <a:p>
            <a:pPr algn="l">
              <a:spcBef>
                <a:spcPts val="720"/>
              </a:spcBef>
            </a:pPr>
            <a:r>
              <a:rPr lang="en-US" sz="3600" b="1" i="1" dirty="0">
                <a:solidFill>
                  <a:schemeClr val="tx1"/>
                </a:solidFill>
                <a:latin typeface="Californian FB" panose="0207040306080B030204" pitchFamily="18" charset="0"/>
                <a:cs typeface="Avenir Book"/>
                <a:sym typeface="Gill Sans Light" charset="0"/>
              </a:rPr>
              <a:t>Growth mindset </a:t>
            </a:r>
          </a:p>
          <a:p>
            <a:pPr algn="l" defTabSz="411480"/>
            <a:endParaRPr lang="en-US" sz="3600" i="1" dirty="0">
              <a:solidFill>
                <a:schemeClr val="tx1"/>
              </a:solidFill>
              <a:latin typeface="Californian FB" panose="0207040306080B030204" pitchFamily="18" charset="0"/>
              <a:cs typeface="Avenir Book"/>
            </a:endParaRPr>
          </a:p>
          <a:p>
            <a:pPr algn="l"/>
            <a:r>
              <a:rPr lang="en-US" sz="3600" i="1" dirty="0">
                <a:solidFill>
                  <a:schemeClr val="tx1"/>
                </a:solidFill>
                <a:latin typeface="Californian FB" panose="0207040306080B030204" pitchFamily="18" charset="0"/>
                <a:cs typeface="Avenir Book"/>
              </a:rPr>
              <a:t>Research shows mindsets can change…… </a:t>
            </a:r>
            <a:endParaRPr lang="en-US" sz="3600" b="1" i="1" dirty="0">
              <a:solidFill>
                <a:schemeClr val="tx1"/>
              </a:solidFill>
              <a:latin typeface="Californian FB" panose="0207040306080B030204" pitchFamily="18" charset="0"/>
              <a:cs typeface="Avenir Book"/>
            </a:endParaRPr>
          </a:p>
        </p:txBody>
      </p:sp>
      <p:sp>
        <p:nvSpPr>
          <p:cNvPr id="25" name="Rectangle 24"/>
          <p:cNvSpPr/>
          <p:nvPr/>
        </p:nvSpPr>
        <p:spPr>
          <a:xfrm>
            <a:off x="17586032" y="12599871"/>
            <a:ext cx="184730" cy="430887"/>
          </a:xfrm>
          <a:prstGeom prst="rect">
            <a:avLst/>
          </a:prstGeom>
        </p:spPr>
        <p:txBody>
          <a:bodyPr wrap="none">
            <a:spAutoFit/>
          </a:bodyPr>
          <a:lstStyle/>
          <a:p>
            <a:endParaRPr lang="en-IN" dirty="0"/>
          </a:p>
        </p:txBody>
      </p:sp>
      <p:sp>
        <p:nvSpPr>
          <p:cNvPr id="3" name="Rectangle 2"/>
          <p:cNvSpPr/>
          <p:nvPr/>
        </p:nvSpPr>
        <p:spPr>
          <a:xfrm>
            <a:off x="8044545" y="2348280"/>
            <a:ext cx="8991564" cy="646331"/>
          </a:xfrm>
          <a:prstGeom prst="rect">
            <a:avLst/>
          </a:prstGeom>
        </p:spPr>
        <p:txBody>
          <a:bodyPr wrap="none">
            <a:spAutoFit/>
          </a:bodyPr>
          <a:lstStyle/>
          <a:p>
            <a:r>
              <a:rPr lang="en-IN" sz="3600" i="1" dirty="0">
                <a:latin typeface="Californian FB" panose="0207040306080B030204" pitchFamily="18" charset="0"/>
              </a:rPr>
              <a:t>When you change your words, you change your mind-set</a:t>
            </a:r>
          </a:p>
        </p:txBody>
      </p:sp>
      <p:sp>
        <p:nvSpPr>
          <p:cNvPr id="5" name="Rectangle 4"/>
          <p:cNvSpPr/>
          <p:nvPr/>
        </p:nvSpPr>
        <p:spPr>
          <a:xfrm>
            <a:off x="9788708" y="3519196"/>
            <a:ext cx="6144020" cy="769441"/>
          </a:xfrm>
          <a:prstGeom prst="rect">
            <a:avLst/>
          </a:prstGeom>
        </p:spPr>
        <p:txBody>
          <a:bodyPr wrap="square">
            <a:spAutoFit/>
          </a:bodyPr>
          <a:lstStyle/>
          <a:p>
            <a:r>
              <a:rPr lang="hi-IN" sz="4400" dirty="0">
                <a:solidFill>
                  <a:srgbClr val="3C4043"/>
                </a:solidFill>
                <a:latin typeface="arial" panose="020B0604020202020204" pitchFamily="34" charset="0"/>
              </a:rPr>
              <a:t>विकास की मानसिकता</a:t>
            </a:r>
            <a:endParaRPr lang="en-IN" sz="44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26578" y="7481689"/>
            <a:ext cx="3954003" cy="3195238"/>
          </a:xfrm>
          <a:prstGeom prst="rect">
            <a:avLst/>
          </a:prstGeom>
        </p:spPr>
      </p:pic>
    </p:spTree>
    <p:extLst>
      <p:ext uri="{BB962C8B-B14F-4D97-AF65-F5344CB8AC3E}">
        <p14:creationId xmlns:p14="http://schemas.microsoft.com/office/powerpoint/2010/main" val="119244378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Content of workshop"/>
          <p:cNvSpPr txBox="1">
            <a:spLocks noGrp="1"/>
          </p:cNvSpPr>
          <p:nvPr>
            <p:ph type="title" idx="4294967295"/>
          </p:nvPr>
        </p:nvSpPr>
        <p:spPr>
          <a:xfrm>
            <a:off x="7133097" y="2412718"/>
            <a:ext cx="11360150" cy="569913"/>
          </a:xfrm>
          <a:prstGeom prst="rect">
            <a:avLst/>
          </a:prstGeom>
        </p:spPr>
        <p:txBody>
          <a:bodyPr>
            <a:noAutofit/>
          </a:bodyPr>
          <a:lstStyle/>
          <a:p>
            <a:pPr defTabSz="792479">
              <a:defRPr sz="11136" spc="-111"/>
            </a:pPr>
            <a:r>
              <a:rPr lang="en-US" sz="4800" b="1" i="1" dirty="0">
                <a:solidFill>
                  <a:schemeClr val="tx1"/>
                </a:solidFill>
                <a:latin typeface="Californian FB" panose="0207040306080B030204" pitchFamily="18" charset="77"/>
                <a:cs typeface="Avenir Book"/>
              </a:rPr>
              <a:t>Growth Mindset Praise Graph</a:t>
            </a:r>
            <a:endParaRPr sz="4800" b="1" i="1" dirty="0">
              <a:solidFill>
                <a:schemeClr val="tx1"/>
              </a:solidFill>
              <a:latin typeface="Californian FB" panose="0207040306080B030204" pitchFamily="18" charset="77"/>
            </a:endParaRPr>
          </a:p>
        </p:txBody>
      </p:sp>
      <p:sp>
        <p:nvSpPr>
          <p:cNvPr id="160" name="Text"/>
          <p:cNvSpPr txBox="1"/>
          <p:nvPr/>
        </p:nvSpPr>
        <p:spPr>
          <a:xfrm>
            <a:off x="11888139" y="6642099"/>
            <a:ext cx="607722" cy="431801"/>
          </a:xfrm>
          <a:prstGeom prst="rect">
            <a:avLst/>
          </a:prstGeom>
          <a:ln w="12700">
            <a:miter lim="400000"/>
          </a:ln>
        </p:spPr>
        <p:txBody>
          <a:bodyPr wrap="none" lIns="50800" tIns="50800" rIns="50800" bIns="50800" anchor="ctr">
            <a:spAutoFit/>
          </a:bodyPr>
          <a:lstStyle/>
          <a:p>
            <a:endParaRPr/>
          </a:p>
        </p:txBody>
      </p:sp>
      <p:sp>
        <p:nvSpPr>
          <p:cNvPr id="2" name="Rectangle 1"/>
          <p:cNvSpPr/>
          <p:nvPr/>
        </p:nvSpPr>
        <p:spPr>
          <a:xfrm>
            <a:off x="-136708" y="9079308"/>
            <a:ext cx="9228859" cy="646331"/>
          </a:xfrm>
          <a:prstGeom prst="rect">
            <a:avLst/>
          </a:prstGeom>
        </p:spPr>
        <p:txBody>
          <a:bodyPr wrap="square">
            <a:spAutoFit/>
          </a:bodyPr>
          <a:lstStyle/>
          <a:p>
            <a:r>
              <a:rPr lang="en-IN" sz="3600" b="1" dirty="0"/>
              <a:t> </a:t>
            </a:r>
            <a:endParaRPr lang="en-IN" sz="2400" dirty="0">
              <a:solidFill>
                <a:schemeClr val="accent1"/>
              </a:solidFill>
            </a:endParaRPr>
          </a:p>
        </p:txBody>
      </p:sp>
      <p:pic>
        <p:nvPicPr>
          <p:cNvPr id="8" name="chart-blank.png"/>
          <p:cNvPicPr>
            <a:picLocks/>
          </p:cNvPicPr>
          <p:nvPr/>
        </p:nvPicPr>
        <p:blipFill>
          <a:blip r:embed="rId3"/>
          <a:stretch>
            <a:fillRect/>
          </a:stretch>
        </p:blipFill>
        <p:spPr>
          <a:xfrm>
            <a:off x="15123693" y="4531344"/>
            <a:ext cx="6152771" cy="46533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sp>
        <p:nvSpPr>
          <p:cNvPr id="10" name="Shape 76"/>
          <p:cNvSpPr/>
          <p:nvPr/>
        </p:nvSpPr>
        <p:spPr>
          <a:xfrm flipV="1">
            <a:off x="17005933" y="6556821"/>
            <a:ext cx="1487314" cy="947955"/>
          </a:xfrm>
          <a:prstGeom prst="line">
            <a:avLst/>
          </a:prstGeom>
          <a:ln w="76200">
            <a:solidFill>
              <a:srgbClr val="70BF41"/>
            </a:solidFill>
            <a:miter lim="400000"/>
            <a:headEnd type="diamond"/>
            <a:tailEnd type="diamond"/>
          </a:ln>
        </p:spPr>
        <p:txBody>
          <a:bodyPr lIns="0" tIns="0" rIns="0" bIns="0" anchor="ctr"/>
          <a:lstStyle/>
          <a:p>
            <a:pPr lvl="0">
              <a:defRPr sz="2400"/>
            </a:pPr>
            <a:endParaRPr/>
          </a:p>
        </p:txBody>
      </p:sp>
      <p:sp>
        <p:nvSpPr>
          <p:cNvPr id="11" name="Shape 74"/>
          <p:cNvSpPr/>
          <p:nvPr/>
        </p:nvSpPr>
        <p:spPr>
          <a:xfrm flipV="1">
            <a:off x="15944898" y="7569116"/>
            <a:ext cx="2512148" cy="320901"/>
          </a:xfrm>
          <a:prstGeom prst="line">
            <a:avLst/>
          </a:prstGeom>
          <a:ln w="63500">
            <a:solidFill>
              <a:schemeClr val="bg2">
                <a:lumMod val="10000"/>
              </a:schemeClr>
            </a:solidFill>
            <a:miter lim="400000"/>
            <a:headEnd type="oval"/>
            <a:tailEnd type="oval"/>
          </a:ln>
        </p:spPr>
        <p:txBody>
          <a:bodyPr lIns="0" tIns="0" rIns="0" bIns="0" anchor="ctr"/>
          <a:lstStyle/>
          <a:p>
            <a:pPr lvl="0">
              <a:defRPr sz="2400"/>
            </a:pPr>
            <a:endParaRPr/>
          </a:p>
        </p:txBody>
      </p:sp>
      <p:sp>
        <p:nvSpPr>
          <p:cNvPr id="13" name="Shape 75"/>
          <p:cNvSpPr/>
          <p:nvPr/>
        </p:nvSpPr>
        <p:spPr>
          <a:xfrm>
            <a:off x="17005933" y="8112840"/>
            <a:ext cx="1634544" cy="449312"/>
          </a:xfrm>
          <a:prstGeom prst="line">
            <a:avLst/>
          </a:prstGeom>
          <a:ln w="63500">
            <a:solidFill>
              <a:srgbClr val="EC5D57"/>
            </a:solidFill>
            <a:miter lim="400000"/>
            <a:headEnd type="diamond"/>
            <a:tailEnd type="diamond"/>
          </a:ln>
        </p:spPr>
        <p:txBody>
          <a:bodyPr lIns="0" tIns="0" rIns="0" bIns="0" anchor="ctr"/>
          <a:lstStyle/>
          <a:p>
            <a:pPr lvl="0">
              <a:defRPr sz="2400"/>
            </a:pPr>
            <a:endParaRPr/>
          </a:p>
        </p:txBody>
      </p:sp>
      <p:sp>
        <p:nvSpPr>
          <p:cNvPr id="17" name="Shape 80"/>
          <p:cNvSpPr/>
          <p:nvPr/>
        </p:nvSpPr>
        <p:spPr>
          <a:xfrm>
            <a:off x="1135083" y="7826328"/>
            <a:ext cx="4985631" cy="282704"/>
          </a:xfrm>
          <a:prstGeom prst="rect">
            <a:avLst/>
          </a:prstGeom>
          <a:solidFill>
            <a:srgbClr val="EC5D57"/>
          </a:solidFill>
          <a:ln w="12700">
            <a:miter lim="400000"/>
          </a:ln>
        </p:spPr>
        <p:txBody>
          <a:bodyPr lIns="0" tIns="0" rIns="0" bIns="0" anchor="ctr"/>
          <a:lstStyle/>
          <a:p>
            <a:pPr lvl="0">
              <a:defRPr sz="2400">
                <a:solidFill>
                  <a:srgbClr val="FFFFFF"/>
                </a:solidFill>
              </a:defRPr>
            </a:pPr>
            <a:endParaRPr/>
          </a:p>
        </p:txBody>
      </p:sp>
      <p:sp>
        <p:nvSpPr>
          <p:cNvPr id="19" name="Shape 79"/>
          <p:cNvSpPr/>
          <p:nvPr/>
        </p:nvSpPr>
        <p:spPr>
          <a:xfrm flipV="1">
            <a:off x="1135083" y="8990251"/>
            <a:ext cx="5237053" cy="265269"/>
          </a:xfrm>
          <a:prstGeom prst="rect">
            <a:avLst/>
          </a:prstGeom>
          <a:solidFill>
            <a:srgbClr val="70BF41"/>
          </a:solidFill>
          <a:ln w="12700">
            <a:miter lim="400000"/>
          </a:ln>
        </p:spPr>
        <p:txBody>
          <a:bodyPr lIns="0" tIns="0" rIns="0" bIns="0" anchor="ctr"/>
          <a:lstStyle/>
          <a:p>
            <a:pPr lvl="0">
              <a:defRPr sz="2400">
                <a:solidFill>
                  <a:srgbClr val="FFFFFF"/>
                </a:solidFill>
              </a:defRPr>
            </a:pPr>
            <a:endParaRPr/>
          </a:p>
        </p:txBody>
      </p:sp>
      <p:sp>
        <p:nvSpPr>
          <p:cNvPr id="7" name="Rectangle 6"/>
          <p:cNvSpPr/>
          <p:nvPr/>
        </p:nvSpPr>
        <p:spPr>
          <a:xfrm>
            <a:off x="1135083" y="5911214"/>
            <a:ext cx="5981618" cy="1323439"/>
          </a:xfrm>
          <a:prstGeom prst="rect">
            <a:avLst/>
          </a:prstGeom>
        </p:spPr>
        <p:txBody>
          <a:bodyPr wrap="square">
            <a:spAutoFit/>
          </a:bodyPr>
          <a:lstStyle/>
          <a:p>
            <a:pPr algn="l"/>
            <a:r>
              <a:rPr lang="en-US" sz="3600" i="1" dirty="0">
                <a:solidFill>
                  <a:schemeClr val="tx1"/>
                </a:solidFill>
                <a:latin typeface="Californian FB" panose="0207040306080B030204" pitchFamily="18" charset="77"/>
                <a:cs typeface="Avenir Book"/>
              </a:rPr>
              <a:t>Neutral praise</a:t>
            </a:r>
          </a:p>
          <a:p>
            <a:pPr algn="l"/>
            <a:endParaRPr lang="en-US" i="1" dirty="0">
              <a:solidFill>
                <a:schemeClr val="accent1"/>
              </a:solidFill>
              <a:latin typeface="Californian FB" panose="0207040306080B030204" pitchFamily="18" charset="77"/>
              <a:cs typeface="Avenir Book"/>
            </a:endParaRPr>
          </a:p>
          <a:p>
            <a:endParaRPr lang="en-IN" i="1" dirty="0">
              <a:solidFill>
                <a:schemeClr val="accent1"/>
              </a:solidFill>
              <a:latin typeface="Californian FB" panose="0207040306080B030204" pitchFamily="18" charset="77"/>
            </a:endParaRPr>
          </a:p>
        </p:txBody>
      </p:sp>
      <p:sp>
        <p:nvSpPr>
          <p:cNvPr id="14" name="Rectangle 13"/>
          <p:cNvSpPr/>
          <p:nvPr/>
        </p:nvSpPr>
        <p:spPr>
          <a:xfrm>
            <a:off x="1135083" y="7076673"/>
            <a:ext cx="3114955" cy="984885"/>
          </a:xfrm>
          <a:prstGeom prst="rect">
            <a:avLst/>
          </a:prstGeom>
        </p:spPr>
        <p:txBody>
          <a:bodyPr wrap="none">
            <a:spAutoFit/>
          </a:bodyPr>
          <a:lstStyle/>
          <a:p>
            <a:r>
              <a:rPr lang="en-US" sz="3600" i="1" dirty="0">
                <a:solidFill>
                  <a:schemeClr val="tx1"/>
                </a:solidFill>
                <a:latin typeface="Californian FB" panose="0207040306080B030204" pitchFamily="18" charset="77"/>
                <a:cs typeface="Avenir Book"/>
              </a:rPr>
              <a:t>Intelligence Praise</a:t>
            </a:r>
          </a:p>
          <a:p>
            <a:endParaRPr lang="en-IN" i="1" dirty="0">
              <a:solidFill>
                <a:schemeClr val="accent1"/>
              </a:solidFill>
              <a:latin typeface="Californian FB" panose="0207040306080B030204" pitchFamily="18" charset="77"/>
            </a:endParaRPr>
          </a:p>
        </p:txBody>
      </p:sp>
      <p:sp>
        <p:nvSpPr>
          <p:cNvPr id="15" name="Rectangle 14"/>
          <p:cNvSpPr/>
          <p:nvPr/>
        </p:nvSpPr>
        <p:spPr>
          <a:xfrm>
            <a:off x="1102392" y="8296446"/>
            <a:ext cx="6750657" cy="646331"/>
          </a:xfrm>
          <a:prstGeom prst="rect">
            <a:avLst/>
          </a:prstGeom>
        </p:spPr>
        <p:txBody>
          <a:bodyPr wrap="square">
            <a:spAutoFit/>
          </a:bodyPr>
          <a:lstStyle/>
          <a:p>
            <a:pPr algn="l"/>
            <a:r>
              <a:rPr lang="en-US" sz="3600" i="1" dirty="0">
                <a:solidFill>
                  <a:schemeClr val="tx1"/>
                </a:solidFill>
                <a:latin typeface="Californian FB" panose="0207040306080B030204" pitchFamily="18" charset="77"/>
                <a:cs typeface="Avenir Book"/>
              </a:rPr>
              <a:t>Effort (Process) Praise</a:t>
            </a:r>
            <a:endParaRPr lang="en-IN" sz="3600" i="1" dirty="0">
              <a:solidFill>
                <a:schemeClr val="tx1"/>
              </a:solidFill>
              <a:latin typeface="Californian FB" panose="0207040306080B030204" pitchFamily="18" charset="77"/>
            </a:endParaRPr>
          </a:p>
        </p:txBody>
      </p:sp>
      <p:sp>
        <p:nvSpPr>
          <p:cNvPr id="20" name="Rectangle 19"/>
          <p:cNvSpPr/>
          <p:nvPr/>
        </p:nvSpPr>
        <p:spPr>
          <a:xfrm>
            <a:off x="2988730" y="11509960"/>
            <a:ext cx="18406539" cy="1877437"/>
          </a:xfrm>
          <a:prstGeom prst="rect">
            <a:avLst/>
          </a:prstGeom>
        </p:spPr>
        <p:txBody>
          <a:bodyPr wrap="square">
            <a:spAutoFit/>
          </a:bodyPr>
          <a:lstStyle/>
          <a:p>
            <a:r>
              <a:rPr lang="en-US" sz="3600" i="1" dirty="0">
                <a:latin typeface="Californian FB" panose="0207040306080B030204" pitchFamily="18" charset="77"/>
                <a:cs typeface="Arial"/>
              </a:rPr>
              <a:t>Evidence shows that you can really change your intelligence by challenging yourself and learning new strategies. </a:t>
            </a:r>
          </a:p>
          <a:p>
            <a:endParaRPr lang="en-US" sz="4000" i="1" dirty="0">
              <a:latin typeface="Californian FB" panose="0207040306080B030204" pitchFamily="18" charset="77"/>
              <a:cs typeface="Arial"/>
            </a:endParaRPr>
          </a:p>
          <a:p>
            <a:r>
              <a:rPr lang="en-US" sz="4000" i="1" dirty="0">
                <a:latin typeface="Californian FB" panose="0207040306080B030204" pitchFamily="18" charset="77"/>
                <a:cs typeface="Arial"/>
              </a:rPr>
              <a:t>This is called neuroplasticity- How the brain changes when you learn new things</a:t>
            </a:r>
            <a:endParaRPr lang="en-IN" sz="4000" i="1" dirty="0">
              <a:latin typeface="Californian FB" panose="0207040306080B030204" pitchFamily="18" charset="77"/>
            </a:endParaRPr>
          </a:p>
        </p:txBody>
      </p:sp>
      <p:cxnSp>
        <p:nvCxnSpPr>
          <p:cNvPr id="4" name="Straight Connector 3">
            <a:extLst>
              <a:ext uri="{FF2B5EF4-FFF2-40B4-BE49-F238E27FC236}">
                <a16:creationId xmlns:a16="http://schemas.microsoft.com/office/drawing/2014/main" id="{1440F055-CFEC-344D-9D6C-0630133FEB55}"/>
              </a:ext>
            </a:extLst>
          </p:cNvPr>
          <p:cNvCxnSpPr/>
          <p:nvPr/>
        </p:nvCxnSpPr>
        <p:spPr>
          <a:xfrm>
            <a:off x="1135083" y="6670674"/>
            <a:ext cx="4985631" cy="0"/>
          </a:xfrm>
          <a:prstGeom prst="line">
            <a:avLst/>
          </a:prstGeom>
          <a:noFill/>
          <a:ln w="2540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72723875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xEl>
                                              <p:pRg st="2" end="2"/>
                                            </p:txEl>
                                          </p:spTgt>
                                        </p:tgtEl>
                                        <p:attrNameLst>
                                          <p:attrName>style.visibility</p:attrName>
                                        </p:attrNameLst>
                                      </p:cBhvr>
                                      <p:to>
                                        <p:strVal val="visible"/>
                                      </p:to>
                                    </p:set>
                                    <p:anim calcmode="lin" valueType="num">
                                      <p:cBhvr additive="base">
                                        <p:cTn id="1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Content of workshop"/>
          <p:cNvSpPr txBox="1">
            <a:spLocks noGrp="1"/>
          </p:cNvSpPr>
          <p:nvPr>
            <p:ph type="title" idx="4294967295"/>
          </p:nvPr>
        </p:nvSpPr>
        <p:spPr>
          <a:xfrm>
            <a:off x="5895181" y="3655868"/>
            <a:ext cx="12593637" cy="650875"/>
          </a:xfrm>
          <a:prstGeom prst="rect">
            <a:avLst/>
          </a:prstGeom>
        </p:spPr>
        <p:txBody>
          <a:bodyPr>
            <a:noAutofit/>
          </a:bodyPr>
          <a:lstStyle/>
          <a:p>
            <a:pPr defTabSz="792479">
              <a:defRPr sz="11136" spc="-111"/>
            </a:pPr>
            <a:r>
              <a:rPr lang="en-US" sz="4800" b="1" i="1" dirty="0">
                <a:solidFill>
                  <a:schemeClr val="tx1"/>
                </a:solidFill>
                <a:latin typeface="Californian FB" panose="0207040306080B030204" pitchFamily="18" charset="0"/>
              </a:rPr>
              <a:t>         LEARN , UNLEARN  AND  RELEARN</a:t>
            </a:r>
            <a:endParaRPr sz="4800" b="1" i="1" dirty="0">
              <a:solidFill>
                <a:schemeClr val="tx1"/>
              </a:solidFill>
              <a:latin typeface="Californian FB" panose="0207040306080B030204" pitchFamily="18" charset="0"/>
            </a:endParaRPr>
          </a:p>
        </p:txBody>
      </p:sp>
      <p:sp>
        <p:nvSpPr>
          <p:cNvPr id="160" name="Text"/>
          <p:cNvSpPr txBox="1"/>
          <p:nvPr/>
        </p:nvSpPr>
        <p:spPr>
          <a:xfrm>
            <a:off x="11888139" y="6642099"/>
            <a:ext cx="607722" cy="431801"/>
          </a:xfrm>
          <a:prstGeom prst="rect">
            <a:avLst/>
          </a:prstGeom>
          <a:ln w="12700">
            <a:miter lim="400000"/>
          </a:ln>
        </p:spPr>
        <p:txBody>
          <a:bodyPr wrap="none" lIns="50800" tIns="50800" rIns="50800" bIns="50800" anchor="ctr">
            <a:spAutoFit/>
          </a:bodyPr>
          <a:lstStyle/>
          <a:p>
            <a:endParaRPr/>
          </a:p>
        </p:txBody>
      </p:sp>
      <p:sp>
        <p:nvSpPr>
          <p:cNvPr id="2" name="Rectangle 1"/>
          <p:cNvSpPr/>
          <p:nvPr/>
        </p:nvSpPr>
        <p:spPr>
          <a:xfrm>
            <a:off x="1710183" y="6534833"/>
            <a:ext cx="23088775" cy="646331"/>
          </a:xfrm>
          <a:prstGeom prst="rect">
            <a:avLst/>
          </a:prstGeom>
        </p:spPr>
        <p:txBody>
          <a:bodyPr wrap="square">
            <a:spAutoFit/>
          </a:bodyPr>
          <a:lstStyle/>
          <a:p>
            <a:pPr algn="l"/>
            <a:r>
              <a:rPr lang="en-IN" sz="3600" i="1" dirty="0">
                <a:latin typeface="Californian FB" panose="0207040306080B030204" pitchFamily="18" charset="0"/>
              </a:rPr>
              <a:t>“The illiterate of the 21</a:t>
            </a:r>
            <a:r>
              <a:rPr lang="en-IN" sz="3600" i="1" baseline="30000" dirty="0">
                <a:latin typeface="Californian FB" panose="0207040306080B030204" pitchFamily="18" charset="0"/>
              </a:rPr>
              <a:t>st</a:t>
            </a:r>
            <a:r>
              <a:rPr lang="en-IN" sz="3600" i="1" dirty="0">
                <a:latin typeface="Californian FB" panose="0207040306080B030204" pitchFamily="18" charset="0"/>
              </a:rPr>
              <a:t> century will not be those who cannot read and write, but those who cannot learn, unlearn and relearn” Alvin Toffler</a:t>
            </a:r>
          </a:p>
        </p:txBody>
      </p:sp>
    </p:spTree>
    <p:extLst>
      <p:ext uri="{BB962C8B-B14F-4D97-AF65-F5344CB8AC3E}">
        <p14:creationId xmlns:p14="http://schemas.microsoft.com/office/powerpoint/2010/main" val="1775548549"/>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Content of workshop"/>
          <p:cNvSpPr txBox="1">
            <a:spLocks noGrp="1"/>
          </p:cNvSpPr>
          <p:nvPr>
            <p:ph type="title" idx="4294967295"/>
          </p:nvPr>
        </p:nvSpPr>
        <p:spPr>
          <a:xfrm>
            <a:off x="6527080" y="3595968"/>
            <a:ext cx="10329863" cy="1881188"/>
          </a:xfrm>
          <a:prstGeom prst="rect">
            <a:avLst/>
          </a:prstGeom>
        </p:spPr>
        <p:txBody>
          <a:bodyPr>
            <a:noAutofit/>
          </a:bodyPr>
          <a:lstStyle/>
          <a:p>
            <a:pPr defTabSz="792479">
              <a:defRPr sz="11136" spc="-111"/>
            </a:pPr>
            <a:r>
              <a:rPr lang="en-US" sz="4800" b="1" i="1" dirty="0">
                <a:solidFill>
                  <a:schemeClr val="tx1"/>
                </a:solidFill>
                <a:latin typeface="Californian FB" panose="0207040306080B030204" pitchFamily="18" charset="77"/>
                <a:cs typeface="Avenir Book"/>
              </a:rPr>
              <a:t>               WORK - LIFE  integration</a:t>
            </a:r>
            <a:endParaRPr sz="4800" b="1" i="1" dirty="0">
              <a:solidFill>
                <a:schemeClr val="tx1"/>
              </a:solidFill>
              <a:latin typeface="Californian FB" panose="0207040306080B030204" pitchFamily="18" charset="77"/>
            </a:endParaRPr>
          </a:p>
        </p:txBody>
      </p:sp>
      <p:sp>
        <p:nvSpPr>
          <p:cNvPr id="160" name="Text"/>
          <p:cNvSpPr txBox="1"/>
          <p:nvPr/>
        </p:nvSpPr>
        <p:spPr>
          <a:xfrm>
            <a:off x="11888139" y="6642099"/>
            <a:ext cx="607722" cy="431801"/>
          </a:xfrm>
          <a:prstGeom prst="rect">
            <a:avLst/>
          </a:prstGeom>
          <a:ln w="12700">
            <a:miter lim="400000"/>
          </a:ln>
        </p:spPr>
        <p:txBody>
          <a:bodyPr wrap="none" lIns="50800" tIns="50800" rIns="50800" bIns="50800" anchor="ctr">
            <a:spAutoFit/>
          </a:bodyPr>
          <a:lstStyle/>
          <a:p>
            <a:endParaRPr/>
          </a:p>
        </p:txBody>
      </p:sp>
      <p:sp>
        <p:nvSpPr>
          <p:cNvPr id="5" name="Rectangle 4"/>
          <p:cNvSpPr/>
          <p:nvPr/>
        </p:nvSpPr>
        <p:spPr>
          <a:xfrm>
            <a:off x="9470177" y="5804379"/>
            <a:ext cx="6051365" cy="646331"/>
          </a:xfrm>
          <a:prstGeom prst="rect">
            <a:avLst/>
          </a:prstGeom>
        </p:spPr>
        <p:txBody>
          <a:bodyPr wrap="square">
            <a:spAutoFit/>
          </a:bodyPr>
          <a:lstStyle/>
          <a:p>
            <a:r>
              <a:rPr lang="en-IN" sz="3600" i="1" dirty="0">
                <a:latin typeface="Californian FB" panose="0207040306080B030204" pitchFamily="18" charset="77"/>
              </a:rPr>
              <a:t>A tough year has made work more..</a:t>
            </a:r>
          </a:p>
        </p:txBody>
      </p:sp>
      <p:sp>
        <p:nvSpPr>
          <p:cNvPr id="6" name="Down Arrow 5"/>
          <p:cNvSpPr/>
          <p:nvPr/>
        </p:nvSpPr>
        <p:spPr>
          <a:xfrm>
            <a:off x="12245867" y="6642099"/>
            <a:ext cx="499987" cy="568474"/>
          </a:xfrm>
          <a:prstGeom prst="down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20000"/>
              </a:lnSpc>
              <a:spcBef>
                <a:spcPts val="0"/>
              </a:spcBef>
              <a:spcAft>
                <a:spcPts val="0"/>
              </a:spcAft>
              <a:buClrTx/>
              <a:buSzTx/>
              <a:buFontTx/>
              <a:buNone/>
              <a:tabLst/>
            </a:pPr>
            <a:endParaRPr kumimoji="0" lang="en-IN" sz="3000" b="0" i="0" u="none" strike="noStrike" cap="all" spc="0" normalizeH="0" baseline="0">
              <a:ln>
                <a:noFill/>
              </a:ln>
              <a:solidFill>
                <a:srgbClr val="FFFFFF"/>
              </a:solidFill>
              <a:effectLst/>
              <a:uFillTx/>
              <a:latin typeface="Proxima Nova Extrabold"/>
              <a:ea typeface="Proxima Nova Extrabold"/>
              <a:cs typeface="Proxima Nova Extrabold"/>
              <a:sym typeface="Proxima Nova Extrabold"/>
            </a:endParaRPr>
          </a:p>
        </p:txBody>
      </p:sp>
      <p:sp>
        <p:nvSpPr>
          <p:cNvPr id="7" name="Oval 6"/>
          <p:cNvSpPr/>
          <p:nvPr/>
        </p:nvSpPr>
        <p:spPr>
          <a:xfrm>
            <a:off x="11470624" y="7494160"/>
            <a:ext cx="2050473" cy="836732"/>
          </a:xfrm>
          <a:prstGeom prst="ellipse">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IN" sz="3200" i="1" dirty="0">
                <a:solidFill>
                  <a:schemeClr val="tx2">
                    <a:lumMod val="20000"/>
                    <a:lumOff val="80000"/>
                  </a:schemeClr>
                </a:solidFill>
                <a:latin typeface="Californian FB" panose="0207040306080B030204" pitchFamily="18" charset="77"/>
              </a:rPr>
              <a:t>Human</a:t>
            </a:r>
          </a:p>
        </p:txBody>
      </p:sp>
      <p:sp>
        <p:nvSpPr>
          <p:cNvPr id="2" name="Rectangle 1"/>
          <p:cNvSpPr/>
          <p:nvPr/>
        </p:nvSpPr>
        <p:spPr>
          <a:xfrm>
            <a:off x="10721977" y="1819040"/>
            <a:ext cx="3547767" cy="1015663"/>
          </a:xfrm>
          <a:prstGeom prst="rect">
            <a:avLst/>
          </a:prstGeom>
        </p:spPr>
        <p:txBody>
          <a:bodyPr wrap="none">
            <a:spAutoFit/>
          </a:bodyPr>
          <a:lstStyle/>
          <a:p>
            <a:r>
              <a:rPr lang="hi-IN" sz="6000" dirty="0">
                <a:solidFill>
                  <a:srgbClr val="3C4043"/>
                </a:solidFill>
                <a:latin typeface="arial" panose="020B0604020202020204" pitchFamily="34" charset="0"/>
              </a:rPr>
              <a:t>कार्य संतुलन</a:t>
            </a:r>
            <a:endParaRPr lang="en-IN" sz="6000" dirty="0"/>
          </a:p>
        </p:txBody>
      </p:sp>
    </p:spTree>
    <p:extLst>
      <p:ext uri="{BB962C8B-B14F-4D97-AF65-F5344CB8AC3E}">
        <p14:creationId xmlns:p14="http://schemas.microsoft.com/office/powerpoint/2010/main" val="1424483353"/>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
          <p:cNvSpPr txBox="1"/>
          <p:nvPr/>
        </p:nvSpPr>
        <p:spPr>
          <a:xfrm>
            <a:off x="11888139" y="6642099"/>
            <a:ext cx="607722" cy="431801"/>
          </a:xfrm>
          <a:prstGeom prst="rect">
            <a:avLst/>
          </a:prstGeom>
          <a:ln w="12700">
            <a:miter lim="400000"/>
          </a:ln>
        </p:spPr>
        <p:txBody>
          <a:bodyPr wrap="none" lIns="50800" tIns="50800" rIns="50800" bIns="50800" anchor="ctr">
            <a:spAutoFit/>
          </a:bodyPr>
          <a:lstStyle/>
          <a:p>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2531" y="4796743"/>
            <a:ext cx="6578938" cy="6197919"/>
          </a:xfrm>
          <a:prstGeom prst="rect">
            <a:avLst/>
          </a:prstGeom>
        </p:spPr>
      </p:pic>
      <p:sp>
        <p:nvSpPr>
          <p:cNvPr id="12" name="Rectangle 11"/>
          <p:cNvSpPr/>
          <p:nvPr/>
        </p:nvSpPr>
        <p:spPr>
          <a:xfrm>
            <a:off x="6251821" y="12840018"/>
            <a:ext cx="11272638" cy="646331"/>
          </a:xfrm>
          <a:prstGeom prst="rect">
            <a:avLst/>
          </a:prstGeom>
        </p:spPr>
        <p:txBody>
          <a:bodyPr wrap="none">
            <a:spAutoFit/>
          </a:bodyPr>
          <a:lstStyle/>
          <a:p>
            <a:r>
              <a:rPr lang="en-IN" sz="3600" i="1" dirty="0">
                <a:solidFill>
                  <a:schemeClr val="tx1"/>
                </a:solidFill>
                <a:latin typeface="Californian FB" panose="0207040306080B030204" pitchFamily="18" charset="0"/>
              </a:rPr>
              <a:t>    “Let him who would move the world first move himself.” ― Socrates.</a:t>
            </a:r>
          </a:p>
        </p:txBody>
      </p:sp>
      <p:sp>
        <p:nvSpPr>
          <p:cNvPr id="2" name="TextBox 1"/>
          <p:cNvSpPr txBox="1"/>
          <p:nvPr/>
        </p:nvSpPr>
        <p:spPr>
          <a:xfrm>
            <a:off x="7136030" y="1897929"/>
            <a:ext cx="9504218"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IN" sz="4800" b="1" i="1" u="none" strike="noStrike" cap="none" spc="0" normalizeH="0" baseline="0" dirty="0">
                <a:ln>
                  <a:noFill/>
                </a:ln>
                <a:solidFill>
                  <a:srgbClr val="000000"/>
                </a:solidFill>
                <a:effectLst/>
                <a:uFillTx/>
                <a:latin typeface="Californian FB" panose="0207040306080B030204" pitchFamily="18" charset="0"/>
                <a:sym typeface="Proxima Nova"/>
              </a:rPr>
              <a:t>SELF DEVELOPMENT</a:t>
            </a:r>
          </a:p>
        </p:txBody>
      </p:sp>
      <p:sp>
        <p:nvSpPr>
          <p:cNvPr id="3" name="Rectangle 2"/>
          <p:cNvSpPr/>
          <p:nvPr/>
        </p:nvSpPr>
        <p:spPr>
          <a:xfrm>
            <a:off x="5792139" y="3161899"/>
            <a:ext cx="12192000" cy="2308324"/>
          </a:xfrm>
          <a:prstGeom prst="rect">
            <a:avLst/>
          </a:prstGeom>
        </p:spPr>
        <p:txBody>
          <a:bodyPr>
            <a:spAutoFit/>
          </a:bodyPr>
          <a:lstStyle/>
          <a:p>
            <a:r>
              <a:rPr lang="en-IN" sz="3600" i="1" dirty="0">
                <a:latin typeface="Californian FB" panose="0207040306080B030204" pitchFamily="18" charset="0"/>
              </a:rPr>
              <a:t>What changes people is when their SHOULD, becomes a MUST.</a:t>
            </a:r>
          </a:p>
          <a:p>
            <a:endParaRPr lang="en-IN" sz="3600" b="1" i="1" dirty="0">
              <a:latin typeface="Californian FB" panose="0207040306080B030204" pitchFamily="18" charset="0"/>
            </a:endParaRPr>
          </a:p>
          <a:p>
            <a:br>
              <a:rPr lang="en-IN" sz="2400" i="1" dirty="0">
                <a:latin typeface="Californian FB" panose="0207040306080B030204" pitchFamily="18" charset="0"/>
              </a:rPr>
            </a:br>
            <a:r>
              <a:rPr lang="en-IN" sz="2400" i="1" dirty="0">
                <a:latin typeface="Californian FB" panose="0207040306080B030204" pitchFamily="18" charset="0"/>
              </a:rPr>
              <a:t>‍‍ ‍‍</a:t>
            </a:r>
            <a:br>
              <a:rPr lang="en-IN" sz="2400" i="1" dirty="0">
                <a:latin typeface="Californian FB" panose="0207040306080B030204" pitchFamily="18" charset="0"/>
              </a:rPr>
            </a:br>
            <a:endParaRPr lang="en-IN" sz="2400" i="1" dirty="0">
              <a:latin typeface="Californian FB" panose="0207040306080B030204" pitchFamily="18" charset="0"/>
            </a:endParaRPr>
          </a:p>
        </p:txBody>
      </p:sp>
    </p:spTree>
    <p:extLst>
      <p:ext uri="{BB962C8B-B14F-4D97-AF65-F5344CB8AC3E}">
        <p14:creationId xmlns:p14="http://schemas.microsoft.com/office/powerpoint/2010/main" val="265010423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A60F1E-3D4E-4E43-BE9C-43F929ACBE9C}"/>
              </a:ext>
            </a:extLst>
          </p:cNvPr>
          <p:cNvSpPr txBox="1"/>
          <p:nvPr/>
        </p:nvSpPr>
        <p:spPr>
          <a:xfrm>
            <a:off x="-704720" y="2143376"/>
            <a:ext cx="10017896" cy="2623328"/>
          </a:xfrm>
          <a:prstGeom prst="rect">
            <a:avLst/>
          </a:prstGeom>
        </p:spPr>
        <p:txBody>
          <a:bodyPr vert="horz" lIns="182880" tIns="91440" rIns="182880" bIns="91440" rtlCol="0" anchor="ctr">
            <a:normAutofit/>
          </a:bodyPr>
          <a:lstStyle/>
          <a:p>
            <a:pPr>
              <a:lnSpc>
                <a:spcPct val="90000"/>
              </a:lnSpc>
              <a:spcBef>
                <a:spcPct val="0"/>
              </a:spcBef>
              <a:spcAft>
                <a:spcPts val="1200"/>
              </a:spcAft>
            </a:pPr>
            <a:r>
              <a:rPr lang="en-US" sz="6400" b="1" i="1" dirty="0">
                <a:latin typeface="Californian FB" panose="0207040306080B030204" pitchFamily="18" charset="0"/>
              </a:rPr>
              <a:t>Our Purpose</a:t>
            </a:r>
          </a:p>
        </p:txBody>
      </p:sp>
      <p:sp>
        <p:nvSpPr>
          <p:cNvPr id="5" name="Rectangle 4">
            <a:extLst>
              <a:ext uri="{FF2B5EF4-FFF2-40B4-BE49-F238E27FC236}">
                <a16:creationId xmlns:a16="http://schemas.microsoft.com/office/drawing/2014/main" id="{F71E72D7-D27F-CF47-8A0F-6DBC45C85DDC}"/>
              </a:ext>
            </a:extLst>
          </p:cNvPr>
          <p:cNvSpPr/>
          <p:nvPr/>
        </p:nvSpPr>
        <p:spPr>
          <a:xfrm>
            <a:off x="1609995" y="4544286"/>
            <a:ext cx="9413606" cy="5418580"/>
          </a:xfrm>
          <a:prstGeom prst="rect">
            <a:avLst/>
          </a:prstGeom>
        </p:spPr>
        <p:txBody>
          <a:bodyPr vert="horz" lIns="182880" tIns="91440" rIns="182880" bIns="91440" rtlCol="0" anchor="ctr">
            <a:normAutofit/>
          </a:bodyPr>
          <a:lstStyle/>
          <a:p>
            <a:pPr algn="l">
              <a:lnSpc>
                <a:spcPct val="90000"/>
              </a:lnSpc>
              <a:spcAft>
                <a:spcPts val="1200"/>
              </a:spcAft>
            </a:pPr>
            <a:r>
              <a:rPr lang="en-US" sz="4000" dirty="0">
                <a:latin typeface="Californian FB" panose="0207040306080B030204" pitchFamily="18" charset="0"/>
                <a:cs typeface="Aharoni" panose="02010803020104030203" pitchFamily="2" charset="-79"/>
              </a:rPr>
              <a:t>We believe that we can help people thrive through life’s challenges and set backs by providing innovative emotional well-being programs.</a:t>
            </a:r>
          </a:p>
        </p:txBody>
      </p:sp>
      <p:pic>
        <p:nvPicPr>
          <p:cNvPr id="6" name="Picture 5">
            <a:extLst>
              <a:ext uri="{FF2B5EF4-FFF2-40B4-BE49-F238E27FC236}">
                <a16:creationId xmlns:a16="http://schemas.microsoft.com/office/drawing/2014/main" id="{33C9A2C6-0735-4894-9EB4-AA751D30FF01}"/>
              </a:ext>
            </a:extLst>
          </p:cNvPr>
          <p:cNvPicPr>
            <a:picLocks noChangeAspect="1"/>
          </p:cNvPicPr>
          <p:nvPr/>
        </p:nvPicPr>
        <p:blipFill>
          <a:blip r:embed="rId2"/>
          <a:stretch>
            <a:fillRect/>
          </a:stretch>
        </p:blipFill>
        <p:spPr>
          <a:xfrm>
            <a:off x="21218236" y="260864"/>
            <a:ext cx="2212102" cy="1020682"/>
          </a:xfrm>
          <a:prstGeom prst="rect">
            <a:avLst/>
          </a:prstGeom>
        </p:spPr>
      </p:pic>
    </p:spTree>
    <p:extLst>
      <p:ext uri="{BB962C8B-B14F-4D97-AF65-F5344CB8AC3E}">
        <p14:creationId xmlns:p14="http://schemas.microsoft.com/office/powerpoint/2010/main" val="9899411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909A494-83E8-4B46-98D8-B9F2281DB71D}"/>
              </a:ext>
            </a:extLst>
          </p:cNvPr>
          <p:cNvSpPr/>
          <p:nvPr/>
        </p:nvSpPr>
        <p:spPr>
          <a:xfrm>
            <a:off x="7227330" y="5750123"/>
            <a:ext cx="10629486" cy="3970318"/>
          </a:xfrm>
          <a:prstGeom prst="rect">
            <a:avLst/>
          </a:prstGeom>
        </p:spPr>
        <p:txBody>
          <a:bodyPr wrap="square">
            <a:spAutoFit/>
          </a:bodyPr>
          <a:lstStyle/>
          <a:p>
            <a:pPr algn="ctr"/>
            <a:r>
              <a:rPr lang="en-IN" sz="6000" i="1" dirty="0">
                <a:solidFill>
                  <a:schemeClr val="bg1">
                    <a:lumMod val="65000"/>
                  </a:schemeClr>
                </a:solidFill>
                <a:latin typeface="Californian FB" panose="0207040306080B030204" pitchFamily="18" charset="77"/>
              </a:rPr>
              <a:t>“</a:t>
            </a:r>
            <a:r>
              <a:rPr lang="en-IN" sz="4800" i="1" dirty="0">
                <a:solidFill>
                  <a:schemeClr val="bg1">
                    <a:lumMod val="65000"/>
                  </a:schemeClr>
                </a:solidFill>
                <a:latin typeface="Californian FB" panose="0207040306080B030204" pitchFamily="18" charset="77"/>
              </a:rPr>
              <a:t>A random act of kindness, no matter how small, can make a tremendous impact on someone else's life.” </a:t>
            </a:r>
          </a:p>
          <a:p>
            <a:pPr algn="ctr"/>
            <a:endParaRPr lang="en-IN" sz="4800" i="1" dirty="0">
              <a:solidFill>
                <a:schemeClr val="bg1">
                  <a:lumMod val="65000"/>
                </a:schemeClr>
              </a:solidFill>
              <a:latin typeface="Californian FB" panose="0207040306080B030204" pitchFamily="18" charset="77"/>
            </a:endParaRPr>
          </a:p>
          <a:p>
            <a:pPr algn="ctr"/>
            <a:r>
              <a:rPr lang="en-IN" sz="4800" i="1" dirty="0">
                <a:solidFill>
                  <a:schemeClr val="bg1">
                    <a:lumMod val="65000"/>
                  </a:schemeClr>
                </a:solidFill>
                <a:latin typeface="Californian FB" panose="0207040306080B030204" pitchFamily="18" charset="77"/>
              </a:rPr>
              <a:t>- Roy T. Bennett</a:t>
            </a:r>
          </a:p>
        </p:txBody>
      </p:sp>
    </p:spTree>
    <p:extLst>
      <p:ext uri="{BB962C8B-B14F-4D97-AF65-F5344CB8AC3E}">
        <p14:creationId xmlns:p14="http://schemas.microsoft.com/office/powerpoint/2010/main" val="348582969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E0185-7DF0-2449-8B44-AEDB69E3C625}"/>
              </a:ext>
            </a:extLst>
          </p:cNvPr>
          <p:cNvSpPr>
            <a:spLocks noGrp="1"/>
          </p:cNvSpPr>
          <p:nvPr>
            <p:ph type="title"/>
          </p:nvPr>
        </p:nvSpPr>
        <p:spPr>
          <a:xfrm>
            <a:off x="353291" y="-558683"/>
            <a:ext cx="12374894" cy="3913682"/>
          </a:xfrm>
        </p:spPr>
        <p:txBody>
          <a:bodyPr vert="horz" lIns="182880" tIns="91440" rIns="182880" bIns="91440" rtlCol="0" anchor="b">
            <a:normAutofit/>
          </a:bodyPr>
          <a:lstStyle/>
          <a:p>
            <a:r>
              <a:rPr lang="en-US" sz="6400" b="1" i="1" cap="none" dirty="0">
                <a:solidFill>
                  <a:schemeClr val="tx1"/>
                </a:solidFill>
                <a:latin typeface="Californian FB" panose="0207040306080B030204" pitchFamily="18" charset="0"/>
              </a:rPr>
              <a:t>What's the construct</a:t>
            </a:r>
          </a:p>
        </p:txBody>
      </p:sp>
      <p:sp>
        <p:nvSpPr>
          <p:cNvPr id="4" name="Rectangle 3">
            <a:extLst>
              <a:ext uri="{FF2B5EF4-FFF2-40B4-BE49-F238E27FC236}">
                <a16:creationId xmlns:a16="http://schemas.microsoft.com/office/drawing/2014/main" id="{CF6D103F-7255-E549-B0C5-823ECF330706}"/>
              </a:ext>
            </a:extLst>
          </p:cNvPr>
          <p:cNvSpPr/>
          <p:nvPr/>
        </p:nvSpPr>
        <p:spPr>
          <a:xfrm>
            <a:off x="353291" y="6328063"/>
            <a:ext cx="13081476" cy="1683327"/>
          </a:xfrm>
          <a:prstGeom prst="rect">
            <a:avLst/>
          </a:prstGeom>
        </p:spPr>
        <p:txBody>
          <a:bodyPr vert="horz" lIns="182880" tIns="91440" rIns="182880" bIns="91440" rtlCol="0">
            <a:noAutofit/>
          </a:bodyPr>
          <a:lstStyle/>
          <a:p>
            <a:pPr algn="l">
              <a:lnSpc>
                <a:spcPct val="90000"/>
              </a:lnSpc>
              <a:spcAft>
                <a:spcPts val="1200"/>
              </a:spcAft>
            </a:pPr>
            <a:r>
              <a:rPr lang="en-US" sz="4000" dirty="0">
                <a:latin typeface="Californian FB" panose="0207040306080B030204" pitchFamily="18" charset="0"/>
              </a:rPr>
              <a:t>Our 3 hour interactive program for blue collar and junior employees on emotional and mental well-being</a:t>
            </a:r>
            <a:r>
              <a:rPr lang="en-US" sz="4000" b="1" dirty="0">
                <a:latin typeface="Californian FB" panose="0207040306080B030204" pitchFamily="18" charset="0"/>
              </a:rPr>
              <a:t> </a:t>
            </a:r>
            <a:r>
              <a:rPr lang="en-US" sz="4000" dirty="0">
                <a:latin typeface="Californian FB" panose="0207040306080B030204" pitchFamily="18" charset="0"/>
              </a:rPr>
              <a:t>includes topics such as:</a:t>
            </a:r>
          </a:p>
          <a:p>
            <a:pPr>
              <a:lnSpc>
                <a:spcPct val="90000"/>
              </a:lnSpc>
              <a:spcAft>
                <a:spcPts val="1200"/>
              </a:spcAft>
            </a:pPr>
            <a:endParaRPr lang="en-US" sz="4000" dirty="0">
              <a:latin typeface="Californian FB" panose="0207040306080B030204" pitchFamily="18" charset="0"/>
            </a:endParaRPr>
          </a:p>
          <a:p>
            <a:pPr algn="l">
              <a:lnSpc>
                <a:spcPct val="90000"/>
              </a:lnSpc>
              <a:spcAft>
                <a:spcPts val="1200"/>
              </a:spcAft>
            </a:pPr>
            <a:endParaRPr lang="en-US" sz="3200" dirty="0"/>
          </a:p>
        </p:txBody>
      </p:sp>
      <p:sp>
        <p:nvSpPr>
          <p:cNvPr id="3" name="TextBox 2">
            <a:extLst>
              <a:ext uri="{FF2B5EF4-FFF2-40B4-BE49-F238E27FC236}">
                <a16:creationId xmlns:a16="http://schemas.microsoft.com/office/drawing/2014/main" id="{D4820230-07F8-4204-8329-E8C4DD880868}"/>
              </a:ext>
            </a:extLst>
          </p:cNvPr>
          <p:cNvSpPr txBox="1"/>
          <p:nvPr/>
        </p:nvSpPr>
        <p:spPr>
          <a:xfrm>
            <a:off x="14879782" y="4825258"/>
            <a:ext cx="8977745" cy="78893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indent="-457200" algn="l">
              <a:lnSpc>
                <a:spcPct val="90000"/>
              </a:lnSpc>
              <a:spcAft>
                <a:spcPts val="1200"/>
              </a:spcAft>
              <a:buFont typeface="Arial" panose="020B0604020202020204" pitchFamily="34" charset="0"/>
              <a:buChar char="•"/>
            </a:pPr>
            <a:r>
              <a:rPr lang="en-US" sz="2400" b="1" dirty="0">
                <a:latin typeface="Californian FB" panose="0207040306080B030204" pitchFamily="18" charset="0"/>
              </a:rPr>
              <a:t>           </a:t>
            </a:r>
            <a:r>
              <a:rPr lang="en-US" sz="4000" b="1" i="1" dirty="0">
                <a:latin typeface="Californian FB" panose="0207040306080B030204" pitchFamily="18" charset="0"/>
              </a:rPr>
              <a:t>Empathy</a:t>
            </a:r>
            <a:endParaRPr lang="en-US" sz="4000" i="1" dirty="0">
              <a:latin typeface="Californian FB" panose="0207040306080B030204" pitchFamily="18" charset="0"/>
            </a:endParaRPr>
          </a:p>
          <a:p>
            <a:pPr marL="571500" indent="-571500" algn="l">
              <a:lnSpc>
                <a:spcPct val="90000"/>
              </a:lnSpc>
              <a:spcAft>
                <a:spcPts val="1200"/>
              </a:spcAft>
              <a:buFont typeface="Arial" panose="020B0604020202020204" pitchFamily="34" charset="0"/>
              <a:buChar char="•"/>
            </a:pPr>
            <a:r>
              <a:rPr lang="en-US" sz="4000" b="1" i="1" dirty="0">
                <a:latin typeface="Californian FB" panose="0207040306080B030204" pitchFamily="18" charset="0"/>
              </a:rPr>
              <a:t>     Team collaboration   </a:t>
            </a:r>
          </a:p>
          <a:p>
            <a:pPr indent="-457200" algn="l">
              <a:lnSpc>
                <a:spcPct val="90000"/>
              </a:lnSpc>
              <a:spcAft>
                <a:spcPts val="1200"/>
              </a:spcAft>
              <a:buFont typeface="Arial" panose="020B0604020202020204" pitchFamily="34" charset="0"/>
              <a:buChar char="•"/>
            </a:pPr>
            <a:r>
              <a:rPr lang="en-US" sz="4000" b="1" i="1" dirty="0">
                <a:latin typeface="Californian FB" panose="0207040306080B030204" pitchFamily="18" charset="0"/>
              </a:rPr>
              <a:t>      Work-life integration</a:t>
            </a:r>
            <a:endParaRPr lang="en-US" sz="4000" i="1" dirty="0">
              <a:latin typeface="Californian FB" panose="0207040306080B030204" pitchFamily="18" charset="0"/>
            </a:endParaRPr>
          </a:p>
          <a:p>
            <a:pPr indent="-457200" algn="l">
              <a:lnSpc>
                <a:spcPct val="90000"/>
              </a:lnSpc>
              <a:spcAft>
                <a:spcPts val="1200"/>
              </a:spcAft>
              <a:buFont typeface="Arial" panose="020B0604020202020204" pitchFamily="34" charset="0"/>
              <a:buChar char="•"/>
            </a:pPr>
            <a:r>
              <a:rPr lang="en-US" sz="4000" b="1" i="1" dirty="0">
                <a:latin typeface="Californian FB" panose="0207040306080B030204" pitchFamily="18" charset="0"/>
              </a:rPr>
              <a:t>      Resilience</a:t>
            </a:r>
            <a:endParaRPr lang="en-US" sz="4000" i="1" dirty="0">
              <a:latin typeface="Californian FB" panose="0207040306080B030204" pitchFamily="18" charset="0"/>
            </a:endParaRPr>
          </a:p>
          <a:p>
            <a:pPr indent="-457200" algn="l">
              <a:lnSpc>
                <a:spcPct val="90000"/>
              </a:lnSpc>
              <a:spcAft>
                <a:spcPts val="1200"/>
              </a:spcAft>
              <a:buFont typeface="Arial" panose="020B0604020202020204" pitchFamily="34" charset="0"/>
              <a:buChar char="•"/>
            </a:pPr>
            <a:r>
              <a:rPr lang="en-US" sz="4000" b="1" i="1" dirty="0">
                <a:latin typeface="Californian FB" panose="0207040306080B030204" pitchFamily="18" charset="0"/>
              </a:rPr>
              <a:t>      Growth mind-set</a:t>
            </a:r>
          </a:p>
          <a:p>
            <a:pPr indent="-457200" algn="l">
              <a:lnSpc>
                <a:spcPct val="90000"/>
              </a:lnSpc>
              <a:spcAft>
                <a:spcPts val="1200"/>
              </a:spcAft>
              <a:buFont typeface="Arial" panose="020B0604020202020204" pitchFamily="34" charset="0"/>
              <a:buChar char="•"/>
            </a:pPr>
            <a:r>
              <a:rPr lang="en-US" sz="4000" b="1" i="1" dirty="0">
                <a:latin typeface="Californian FB" panose="0207040306080B030204" pitchFamily="18" charset="0"/>
              </a:rPr>
              <a:t>      Uncertainty</a:t>
            </a:r>
          </a:p>
          <a:p>
            <a:pPr indent="-457200" algn="l">
              <a:lnSpc>
                <a:spcPct val="90000"/>
              </a:lnSpc>
              <a:spcAft>
                <a:spcPts val="1200"/>
              </a:spcAft>
              <a:buFont typeface="Arial" panose="020B0604020202020204" pitchFamily="34" charset="0"/>
              <a:buChar char="•"/>
            </a:pPr>
            <a:r>
              <a:rPr lang="en-US" sz="4000" b="1" i="1" dirty="0">
                <a:latin typeface="Californian FB" panose="0207040306080B030204" pitchFamily="18" charset="0"/>
              </a:rPr>
              <a:t>      Self development</a:t>
            </a:r>
          </a:p>
          <a:p>
            <a:pPr indent="-457200" algn="l">
              <a:lnSpc>
                <a:spcPct val="90000"/>
              </a:lnSpc>
              <a:spcAft>
                <a:spcPts val="1200"/>
              </a:spcAft>
              <a:buFont typeface="Arial" panose="020B0604020202020204" pitchFamily="34" charset="0"/>
              <a:buChar char="•"/>
            </a:pPr>
            <a:r>
              <a:rPr lang="en-US" sz="4000" b="1" i="1" dirty="0">
                <a:latin typeface="Californian FB" panose="0207040306080B030204" pitchFamily="18" charset="0"/>
              </a:rPr>
              <a:t>      Happiness at work</a:t>
            </a:r>
          </a:p>
          <a:p>
            <a:pPr indent="-457200" algn="l">
              <a:lnSpc>
                <a:spcPct val="90000"/>
              </a:lnSpc>
              <a:spcAft>
                <a:spcPts val="1200"/>
              </a:spcAft>
              <a:buFont typeface="Arial" panose="020B0604020202020204" pitchFamily="34" charset="0"/>
              <a:buChar char="•"/>
            </a:pPr>
            <a:r>
              <a:rPr lang="en-US" sz="4000" b="1" i="1" dirty="0">
                <a:latin typeface="Californian FB" panose="0207040306080B030204" pitchFamily="18" charset="0"/>
              </a:rPr>
              <a:t>      Self worth</a:t>
            </a:r>
          </a:p>
          <a:p>
            <a:pPr indent="-457200" algn="l">
              <a:lnSpc>
                <a:spcPct val="90000"/>
              </a:lnSpc>
              <a:spcAft>
                <a:spcPts val="1200"/>
              </a:spcAft>
              <a:buFont typeface="Arial" panose="020B0604020202020204" pitchFamily="34" charset="0"/>
              <a:buChar char="•"/>
            </a:pPr>
            <a:r>
              <a:rPr lang="en-US" sz="4000" b="1" i="1" dirty="0">
                <a:latin typeface="Californian FB" panose="0207040306080B030204" pitchFamily="18" charset="0"/>
              </a:rPr>
              <a:t>      Mindfulness in anger and anxiety</a:t>
            </a:r>
          </a:p>
          <a:p>
            <a:pPr indent="-457200" algn="l">
              <a:lnSpc>
                <a:spcPct val="90000"/>
              </a:lnSpc>
              <a:spcAft>
                <a:spcPts val="1200"/>
              </a:spcAft>
              <a:buFont typeface="Arial" panose="020B0604020202020204" pitchFamily="34" charset="0"/>
              <a:buChar char="•"/>
            </a:pPr>
            <a:r>
              <a:rPr lang="en-US" sz="4000" b="1" i="1" dirty="0">
                <a:latin typeface="Californian FB" panose="0207040306080B030204" pitchFamily="18" charset="0"/>
              </a:rPr>
              <a:t>      Gratitude</a:t>
            </a:r>
          </a:p>
        </p:txBody>
      </p:sp>
      <p:pic>
        <p:nvPicPr>
          <p:cNvPr id="5" name="Picture 4">
            <a:extLst>
              <a:ext uri="{FF2B5EF4-FFF2-40B4-BE49-F238E27FC236}">
                <a16:creationId xmlns:a16="http://schemas.microsoft.com/office/drawing/2014/main" id="{3047FC5A-387E-400E-B9AE-356577741BCF}"/>
              </a:ext>
            </a:extLst>
          </p:cNvPr>
          <p:cNvPicPr>
            <a:picLocks noChangeAspect="1"/>
          </p:cNvPicPr>
          <p:nvPr/>
        </p:nvPicPr>
        <p:blipFill>
          <a:blip r:embed="rId2"/>
          <a:stretch>
            <a:fillRect/>
          </a:stretch>
        </p:blipFill>
        <p:spPr>
          <a:xfrm>
            <a:off x="21218236" y="260864"/>
            <a:ext cx="2212102" cy="1020682"/>
          </a:xfrm>
          <a:prstGeom prst="rect">
            <a:avLst/>
          </a:prstGeom>
        </p:spPr>
      </p:pic>
    </p:spTree>
    <p:extLst>
      <p:ext uri="{BB962C8B-B14F-4D97-AF65-F5344CB8AC3E}">
        <p14:creationId xmlns:p14="http://schemas.microsoft.com/office/powerpoint/2010/main" val="3779524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64F72-904B-3B47-8111-4A6FF2A03CC5}"/>
              </a:ext>
            </a:extLst>
          </p:cNvPr>
          <p:cNvSpPr>
            <a:spLocks noGrp="1"/>
          </p:cNvSpPr>
          <p:nvPr>
            <p:ph type="title"/>
          </p:nvPr>
        </p:nvSpPr>
        <p:spPr>
          <a:xfrm>
            <a:off x="403371" y="66309"/>
            <a:ext cx="12959337" cy="3913682"/>
          </a:xfrm>
        </p:spPr>
        <p:txBody>
          <a:bodyPr vert="horz" lIns="182880" tIns="91440" rIns="182880" bIns="91440" rtlCol="0" anchor="b">
            <a:normAutofit/>
          </a:bodyPr>
          <a:lstStyle/>
          <a:p>
            <a:r>
              <a:rPr lang="en-US" sz="6400" b="1" i="1" cap="none" dirty="0">
                <a:solidFill>
                  <a:schemeClr val="tx1"/>
                </a:solidFill>
                <a:latin typeface="Californian FB" panose="0207040306080B030204" pitchFamily="18" charset="0"/>
              </a:rPr>
              <a:t>How do we execute it…..</a:t>
            </a:r>
          </a:p>
        </p:txBody>
      </p:sp>
      <p:sp>
        <p:nvSpPr>
          <p:cNvPr id="4" name="Rectangle 3">
            <a:extLst>
              <a:ext uri="{FF2B5EF4-FFF2-40B4-BE49-F238E27FC236}">
                <a16:creationId xmlns:a16="http://schemas.microsoft.com/office/drawing/2014/main" id="{1CAAABA5-4702-6A4E-8287-D07ACA857165}"/>
              </a:ext>
            </a:extLst>
          </p:cNvPr>
          <p:cNvSpPr/>
          <p:nvPr/>
        </p:nvSpPr>
        <p:spPr>
          <a:xfrm>
            <a:off x="403373" y="6216316"/>
            <a:ext cx="9816662" cy="6858000"/>
          </a:xfrm>
          <a:prstGeom prst="rect">
            <a:avLst/>
          </a:prstGeom>
        </p:spPr>
        <p:txBody>
          <a:bodyPr vert="horz" lIns="182880" tIns="91440" rIns="182880" bIns="91440" rtlCol="0">
            <a:normAutofit fontScale="25000" lnSpcReduction="20000"/>
          </a:bodyPr>
          <a:lstStyle/>
          <a:p>
            <a:pPr>
              <a:lnSpc>
                <a:spcPct val="90000"/>
              </a:lnSpc>
              <a:spcAft>
                <a:spcPts val="1200"/>
              </a:spcAft>
            </a:pPr>
            <a:br>
              <a:rPr lang="en-US" sz="2800" b="1" dirty="0"/>
            </a:br>
            <a:endParaRPr lang="en-US" sz="2800" dirty="0"/>
          </a:p>
          <a:p>
            <a:pPr algn="l">
              <a:lnSpc>
                <a:spcPct val="90000"/>
              </a:lnSpc>
              <a:spcAft>
                <a:spcPts val="1200"/>
              </a:spcAft>
            </a:pPr>
            <a:r>
              <a:rPr lang="en-US" sz="16000" dirty="0">
                <a:latin typeface="Californian FB" panose="0207040306080B030204" pitchFamily="18" charset="0"/>
              </a:rPr>
              <a:t>Each of these topics are explained through stories, games, worksheets, audio visual clips and simple fun and interactive sessions like art therapy and songs.</a:t>
            </a:r>
          </a:p>
          <a:p>
            <a:pPr algn="l">
              <a:lnSpc>
                <a:spcPct val="90000"/>
              </a:lnSpc>
              <a:spcAft>
                <a:spcPts val="1200"/>
              </a:spcAft>
            </a:pPr>
            <a:endParaRPr lang="en-US" sz="16000" dirty="0">
              <a:latin typeface="Californian FB" panose="0207040306080B030204" pitchFamily="18" charset="0"/>
            </a:endParaRPr>
          </a:p>
          <a:p>
            <a:pPr algn="l">
              <a:lnSpc>
                <a:spcPct val="90000"/>
              </a:lnSpc>
              <a:spcAft>
                <a:spcPts val="1200"/>
              </a:spcAft>
            </a:pPr>
            <a:r>
              <a:rPr lang="en-US" sz="16000" b="1" dirty="0">
                <a:latin typeface="Californian FB" panose="0207040306080B030204" pitchFamily="18" charset="0"/>
              </a:rPr>
              <a:t>So far the content delivery is in hindi, bengali and </a:t>
            </a:r>
            <a:r>
              <a:rPr lang="en-US" sz="16000" b="1" dirty="0" err="1">
                <a:latin typeface="Californian FB" panose="0207040306080B030204" pitchFamily="18" charset="0"/>
              </a:rPr>
              <a:t>english</a:t>
            </a:r>
            <a:r>
              <a:rPr lang="en-US" sz="16000" b="1" dirty="0">
                <a:latin typeface="Californian FB" panose="0207040306080B030204" pitchFamily="18" charset="0"/>
              </a:rPr>
              <a:t>.</a:t>
            </a:r>
          </a:p>
          <a:p>
            <a:pPr algn="l">
              <a:lnSpc>
                <a:spcPct val="90000"/>
              </a:lnSpc>
              <a:spcAft>
                <a:spcPts val="1200"/>
              </a:spcAft>
            </a:pPr>
            <a:endParaRPr lang="en-US" sz="16000" dirty="0">
              <a:latin typeface="Californian FB" panose="0207040306080B030204" pitchFamily="18" charset="0"/>
            </a:endParaRPr>
          </a:p>
          <a:p>
            <a:pPr algn="l">
              <a:lnSpc>
                <a:spcPct val="90000"/>
              </a:lnSpc>
              <a:spcAft>
                <a:spcPts val="1200"/>
              </a:spcAft>
            </a:pPr>
            <a:r>
              <a:rPr lang="en-US" sz="16000" dirty="0">
                <a:latin typeface="Californian FB" panose="0207040306080B030204" pitchFamily="18" charset="0"/>
              </a:rPr>
              <a:t>Due to the pandemic, all our programs are being conducted over zoom and ms team. We have recently started on-site training and the content can be tailor made to suit the company’s requirements</a:t>
            </a:r>
          </a:p>
        </p:txBody>
      </p:sp>
      <p:pic>
        <p:nvPicPr>
          <p:cNvPr id="5" name="Picture 4">
            <a:extLst>
              <a:ext uri="{FF2B5EF4-FFF2-40B4-BE49-F238E27FC236}">
                <a16:creationId xmlns:a16="http://schemas.microsoft.com/office/drawing/2014/main" id="{E6C17A92-0EF4-49E5-B282-13B0256427B1}"/>
              </a:ext>
            </a:extLst>
          </p:cNvPr>
          <p:cNvPicPr>
            <a:picLocks noChangeAspect="1"/>
          </p:cNvPicPr>
          <p:nvPr/>
        </p:nvPicPr>
        <p:blipFill>
          <a:blip r:embed="rId2"/>
          <a:stretch>
            <a:fillRect/>
          </a:stretch>
        </p:blipFill>
        <p:spPr>
          <a:xfrm>
            <a:off x="21218236" y="260864"/>
            <a:ext cx="2212102" cy="1020682"/>
          </a:xfrm>
          <a:prstGeom prst="rect">
            <a:avLst/>
          </a:prstGeom>
        </p:spPr>
      </p:pic>
    </p:spTree>
    <p:extLst>
      <p:ext uri="{BB962C8B-B14F-4D97-AF65-F5344CB8AC3E}">
        <p14:creationId xmlns:p14="http://schemas.microsoft.com/office/powerpoint/2010/main" val="1176622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A60F1E-3D4E-4E43-BE9C-43F929ACBE9C}"/>
              </a:ext>
            </a:extLst>
          </p:cNvPr>
          <p:cNvSpPr txBox="1"/>
          <p:nvPr/>
        </p:nvSpPr>
        <p:spPr>
          <a:xfrm>
            <a:off x="-308627" y="2677443"/>
            <a:ext cx="14170099" cy="2265528"/>
          </a:xfrm>
          <a:prstGeom prst="rect">
            <a:avLst/>
          </a:prstGeom>
        </p:spPr>
        <p:txBody>
          <a:bodyPr vert="horz" lIns="182880" tIns="91440" rIns="182880" bIns="91440" rtlCol="0" anchor="ctr">
            <a:normAutofit/>
          </a:bodyPr>
          <a:lstStyle/>
          <a:p>
            <a:pPr>
              <a:lnSpc>
                <a:spcPct val="90000"/>
              </a:lnSpc>
              <a:spcBef>
                <a:spcPct val="0"/>
              </a:spcBef>
              <a:spcAft>
                <a:spcPts val="1200"/>
              </a:spcAft>
            </a:pPr>
            <a:r>
              <a:rPr lang="en-US" sz="6400" b="1" i="1" dirty="0">
                <a:latin typeface="Californian FB" panose="0207040306080B030204" pitchFamily="18" charset="0"/>
              </a:rPr>
              <a:t>What will the participants achieve?</a:t>
            </a:r>
          </a:p>
        </p:txBody>
      </p:sp>
      <p:sp>
        <p:nvSpPr>
          <p:cNvPr id="5" name="Rectangle 4">
            <a:extLst>
              <a:ext uri="{FF2B5EF4-FFF2-40B4-BE49-F238E27FC236}">
                <a16:creationId xmlns:a16="http://schemas.microsoft.com/office/drawing/2014/main" id="{F71E72D7-D27F-CF47-8A0F-6DBC45C85DDC}"/>
              </a:ext>
            </a:extLst>
          </p:cNvPr>
          <p:cNvSpPr/>
          <p:nvPr/>
        </p:nvSpPr>
        <p:spPr>
          <a:xfrm>
            <a:off x="718554" y="7533563"/>
            <a:ext cx="10556976" cy="3084396"/>
          </a:xfrm>
          <a:prstGeom prst="rect">
            <a:avLst/>
          </a:prstGeom>
        </p:spPr>
        <p:txBody>
          <a:bodyPr vert="horz" lIns="182880" tIns="91440" rIns="182880" bIns="91440" rtlCol="0" anchor="ctr">
            <a:normAutofit fontScale="92500" lnSpcReduction="10000"/>
          </a:bodyPr>
          <a:lstStyle/>
          <a:p>
            <a:pPr algn="l">
              <a:lnSpc>
                <a:spcPct val="90000"/>
              </a:lnSpc>
              <a:spcAft>
                <a:spcPts val="1200"/>
              </a:spcAft>
            </a:pPr>
            <a:r>
              <a:rPr lang="en-US" sz="4000" dirty="0">
                <a:latin typeface="Californian FB" panose="0207040306080B030204" pitchFamily="18" charset="0"/>
              </a:rPr>
              <a:t>Heightened sense of awareness and sensitivity towards these issues, through impactful and insightful stories, which will make them introspect.</a:t>
            </a:r>
            <a:r>
              <a:rPr lang="en-IN" sz="4000" dirty="0">
                <a:latin typeface="Californian FB" panose="0207040306080B030204" pitchFamily="18" charset="0"/>
              </a:rPr>
              <a:t> Through the workshops, participants are expected to understand the construct of these emotions and how they all play a major role in creating winning teams. </a:t>
            </a:r>
          </a:p>
          <a:p>
            <a:pPr>
              <a:lnSpc>
                <a:spcPct val="90000"/>
              </a:lnSpc>
              <a:spcAft>
                <a:spcPts val="1200"/>
              </a:spcAft>
            </a:pPr>
            <a:endParaRPr lang="en-US" sz="3200" dirty="0">
              <a:latin typeface="Californian FB" panose="0207040306080B030204" pitchFamily="18" charset="0"/>
            </a:endParaRPr>
          </a:p>
        </p:txBody>
      </p:sp>
      <p:pic>
        <p:nvPicPr>
          <p:cNvPr id="6" name="Picture 5">
            <a:extLst>
              <a:ext uri="{FF2B5EF4-FFF2-40B4-BE49-F238E27FC236}">
                <a16:creationId xmlns:a16="http://schemas.microsoft.com/office/drawing/2014/main" id="{D845523E-E783-44A1-B3BC-52E3C257F7B8}"/>
              </a:ext>
            </a:extLst>
          </p:cNvPr>
          <p:cNvPicPr>
            <a:picLocks noChangeAspect="1"/>
          </p:cNvPicPr>
          <p:nvPr/>
        </p:nvPicPr>
        <p:blipFill>
          <a:blip r:embed="rId2"/>
          <a:stretch>
            <a:fillRect/>
          </a:stretch>
        </p:blipFill>
        <p:spPr>
          <a:xfrm>
            <a:off x="21218236" y="260864"/>
            <a:ext cx="2212102" cy="1020682"/>
          </a:xfrm>
          <a:prstGeom prst="rect">
            <a:avLst/>
          </a:prstGeom>
        </p:spPr>
      </p:pic>
    </p:spTree>
    <p:extLst>
      <p:ext uri="{BB962C8B-B14F-4D97-AF65-F5344CB8AC3E}">
        <p14:creationId xmlns:p14="http://schemas.microsoft.com/office/powerpoint/2010/main" val="2773059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30573" y="4065123"/>
            <a:ext cx="9943127" cy="1015663"/>
          </a:xfrm>
          <a:prstGeom prst="rect">
            <a:avLst/>
          </a:prstGeom>
        </p:spPr>
        <p:txBody>
          <a:bodyPr wrap="square">
            <a:spAutoFit/>
          </a:bodyPr>
          <a:lstStyle/>
          <a:p>
            <a:r>
              <a:rPr lang="en-US" sz="6000" i="1" dirty="0">
                <a:solidFill>
                  <a:schemeClr val="tx1"/>
                </a:solidFill>
                <a:latin typeface="Californian FB" panose="0207040306080B030204" pitchFamily="18" charset="77"/>
              </a:rPr>
              <a:t>“Let’s  loosen up and DO- UNDO !</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6230"/>
          <a:stretch/>
        </p:blipFill>
        <p:spPr>
          <a:xfrm>
            <a:off x="9973649" y="6858000"/>
            <a:ext cx="5304866" cy="4855973"/>
          </a:xfrm>
          <a:prstGeom prst="rect">
            <a:avLst/>
          </a:prstGeom>
        </p:spPr>
      </p:pic>
    </p:spTree>
    <p:extLst>
      <p:ext uri="{BB962C8B-B14F-4D97-AF65-F5344CB8AC3E}">
        <p14:creationId xmlns:p14="http://schemas.microsoft.com/office/powerpoint/2010/main" val="13765494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18991" y="6436271"/>
            <a:ext cx="11339964" cy="707886"/>
          </a:xfrm>
          <a:prstGeom prst="rect">
            <a:avLst/>
          </a:prstGeom>
        </p:spPr>
        <p:txBody>
          <a:bodyPr wrap="none">
            <a:spAutoFit/>
          </a:bodyPr>
          <a:lstStyle/>
          <a:p>
            <a:r>
              <a:rPr lang="en-US" sz="4000" i="1" dirty="0">
                <a:solidFill>
                  <a:schemeClr val="tx1"/>
                </a:solidFill>
                <a:latin typeface="Californian FB" panose="0207040306080B030204" pitchFamily="18" charset="77"/>
              </a:rPr>
              <a:t>“Empathy is about finding echoes of another person in yourself.”</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0703" y="7867017"/>
            <a:ext cx="6562585" cy="4978085"/>
          </a:xfrm>
          <a:prstGeom prst="rect">
            <a:avLst/>
          </a:prstGeom>
        </p:spPr>
      </p:pic>
      <p:sp>
        <p:nvSpPr>
          <p:cNvPr id="8" name="Rectangle 7"/>
          <p:cNvSpPr/>
          <p:nvPr/>
        </p:nvSpPr>
        <p:spPr>
          <a:xfrm rot="10800000" flipV="1">
            <a:off x="7176651" y="3843205"/>
            <a:ext cx="9587344" cy="646331"/>
          </a:xfrm>
          <a:prstGeom prst="rect">
            <a:avLst/>
          </a:prstGeom>
        </p:spPr>
        <p:txBody>
          <a:bodyPr wrap="square">
            <a:spAutoFit/>
          </a:bodyPr>
          <a:lstStyle/>
          <a:p>
            <a:r>
              <a:rPr lang="en-US" sz="3600" i="1" dirty="0">
                <a:solidFill>
                  <a:schemeClr val="tx1"/>
                </a:solidFill>
                <a:latin typeface="Californian FB" panose="0207040306080B030204" pitchFamily="18" charset="0"/>
              </a:rPr>
              <a:t>A story</a:t>
            </a:r>
          </a:p>
        </p:txBody>
      </p:sp>
      <p:sp>
        <p:nvSpPr>
          <p:cNvPr id="2" name="Rectangle 1"/>
          <p:cNvSpPr/>
          <p:nvPr/>
        </p:nvSpPr>
        <p:spPr>
          <a:xfrm>
            <a:off x="11168319" y="1800179"/>
            <a:ext cx="2047355" cy="923330"/>
          </a:xfrm>
          <a:prstGeom prst="rect">
            <a:avLst/>
          </a:prstGeom>
        </p:spPr>
        <p:txBody>
          <a:bodyPr wrap="none">
            <a:spAutoFit/>
          </a:bodyPr>
          <a:lstStyle/>
          <a:p>
            <a:r>
              <a:rPr lang="hi-IN" sz="5400" dirty="0"/>
              <a:t>हमदर्दी</a:t>
            </a:r>
            <a:endParaRPr lang="en-IN" sz="5400" dirty="0"/>
          </a:p>
        </p:txBody>
      </p:sp>
      <p:sp>
        <p:nvSpPr>
          <p:cNvPr id="3" name="TextBox 2"/>
          <p:cNvSpPr txBox="1"/>
          <p:nvPr/>
        </p:nvSpPr>
        <p:spPr>
          <a:xfrm>
            <a:off x="10598722" y="2925420"/>
            <a:ext cx="3186546"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IN" sz="4800" b="1" i="1" u="none" strike="noStrike" cap="none" spc="0" normalizeH="0" baseline="0" dirty="0">
                <a:ln>
                  <a:noFill/>
                </a:ln>
                <a:solidFill>
                  <a:srgbClr val="000000"/>
                </a:solidFill>
                <a:effectLst/>
                <a:uFillTx/>
                <a:latin typeface="Californian FB" panose="0207040306080B030204" pitchFamily="18" charset="0"/>
                <a:sym typeface="Proxima Nova"/>
              </a:rPr>
              <a:t>EMPATHY</a:t>
            </a:r>
          </a:p>
        </p:txBody>
      </p:sp>
    </p:spTree>
    <p:extLst>
      <p:ext uri="{BB962C8B-B14F-4D97-AF65-F5344CB8AC3E}">
        <p14:creationId xmlns:p14="http://schemas.microsoft.com/office/powerpoint/2010/main" val="17952869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5_BoldColor_ISO">
  <a:themeElements>
    <a:clrScheme name="25_BoldColor_ISO">
      <a:dk1>
        <a:srgbClr val="000000"/>
      </a:dk1>
      <a:lt1>
        <a:srgbClr val="00BFF3"/>
      </a:lt1>
      <a:dk2>
        <a:srgbClr val="5E5E5E"/>
      </a:dk2>
      <a:lt2>
        <a:srgbClr val="D6D5D5"/>
      </a:lt2>
      <a:accent1>
        <a:srgbClr val="01BFF4"/>
      </a:accent1>
      <a:accent2>
        <a:srgbClr val="43E9CB"/>
      </a:accent2>
      <a:accent3>
        <a:srgbClr val="BC80FF"/>
      </a:accent3>
      <a:accent4>
        <a:srgbClr val="FFC618"/>
      </a:accent4>
      <a:accent5>
        <a:srgbClr val="FF4000"/>
      </a:accent5>
      <a:accent6>
        <a:srgbClr val="FF87BB"/>
      </a:accent6>
      <a:hlink>
        <a:srgbClr val="0000FF"/>
      </a:hlink>
      <a:folHlink>
        <a:srgbClr val="FF00FF"/>
      </a:folHlink>
    </a:clrScheme>
    <a:fontScheme name="25_BoldColor_ISO">
      <a:majorFont>
        <a:latin typeface="Druk Medium"/>
        <a:ea typeface="Druk Medium"/>
        <a:cs typeface="Druk Medium"/>
      </a:majorFont>
      <a:minorFont>
        <a:latin typeface="Druk Medium"/>
        <a:ea typeface="Druk Medium"/>
        <a:cs typeface="Druk Medium"/>
      </a:minorFont>
    </a:fontScheme>
    <a:fmtScheme name="25_BoldColor_IS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20000"/>
          </a:lnSpc>
          <a:spcBef>
            <a:spcPts val="0"/>
          </a:spcBef>
          <a:spcAft>
            <a:spcPts val="0"/>
          </a:spcAft>
          <a:buClrTx/>
          <a:buSzTx/>
          <a:buFontTx/>
          <a:buNone/>
          <a:tabLst/>
          <a:defRPr kumimoji="0" sz="3000" b="0" i="0" u="none" strike="noStrike" cap="all" spc="0" normalizeH="0" baseline="0">
            <a:ln>
              <a:noFill/>
            </a:ln>
            <a:solidFill>
              <a:srgbClr val="FFFFFF"/>
            </a:solidFill>
            <a:effectLst/>
            <a:uFillTx/>
            <a:latin typeface="Proxima Nova Extrabold"/>
            <a:ea typeface="Proxima Nova Extrabold"/>
            <a:cs typeface="Proxima Nova Extrabold"/>
            <a:sym typeface="Proxima Nova Extra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Proxima Nova"/>
            <a:ea typeface="Proxima Nova"/>
            <a:cs typeface="Proxima Nova"/>
            <a:sym typeface="Proxima Nov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5_BoldColor_ISO">
  <a:themeElements>
    <a:clrScheme name="25_BoldColor_ISO">
      <a:dk1>
        <a:srgbClr val="000000"/>
      </a:dk1>
      <a:lt1>
        <a:srgbClr val="FFFFFF"/>
      </a:lt1>
      <a:dk2>
        <a:srgbClr val="5E5E5E"/>
      </a:dk2>
      <a:lt2>
        <a:srgbClr val="D6D5D5"/>
      </a:lt2>
      <a:accent1>
        <a:srgbClr val="01BFF4"/>
      </a:accent1>
      <a:accent2>
        <a:srgbClr val="43E9CB"/>
      </a:accent2>
      <a:accent3>
        <a:srgbClr val="BC80FF"/>
      </a:accent3>
      <a:accent4>
        <a:srgbClr val="FFC618"/>
      </a:accent4>
      <a:accent5>
        <a:srgbClr val="FF4000"/>
      </a:accent5>
      <a:accent6>
        <a:srgbClr val="FF87BB"/>
      </a:accent6>
      <a:hlink>
        <a:srgbClr val="0000FF"/>
      </a:hlink>
      <a:folHlink>
        <a:srgbClr val="FF00FF"/>
      </a:folHlink>
    </a:clrScheme>
    <a:fontScheme name="25_BoldColor_ISO">
      <a:majorFont>
        <a:latin typeface="Druk Medium"/>
        <a:ea typeface="Druk Medium"/>
        <a:cs typeface="Druk Medium"/>
      </a:majorFont>
      <a:minorFont>
        <a:latin typeface="Druk Medium"/>
        <a:ea typeface="Druk Medium"/>
        <a:cs typeface="Druk Medium"/>
      </a:minorFont>
    </a:fontScheme>
    <a:fmtScheme name="25_BoldColor_IS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20000"/>
          </a:lnSpc>
          <a:spcBef>
            <a:spcPts val="0"/>
          </a:spcBef>
          <a:spcAft>
            <a:spcPts val="0"/>
          </a:spcAft>
          <a:buClrTx/>
          <a:buSzTx/>
          <a:buFontTx/>
          <a:buNone/>
          <a:tabLst/>
          <a:defRPr kumimoji="0" sz="3000" b="0" i="0" u="none" strike="noStrike" cap="all" spc="0" normalizeH="0" baseline="0">
            <a:ln>
              <a:noFill/>
            </a:ln>
            <a:solidFill>
              <a:srgbClr val="FFFFFF"/>
            </a:solidFill>
            <a:effectLst/>
            <a:uFillTx/>
            <a:latin typeface="Proxima Nova Extrabold"/>
            <a:ea typeface="Proxima Nova Extrabold"/>
            <a:cs typeface="Proxima Nova Extrabold"/>
            <a:sym typeface="Proxima Nova Extra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Proxima Nova"/>
            <a:ea typeface="Proxima Nova"/>
            <a:cs typeface="Proxima Nova"/>
            <a:sym typeface="Proxima Nov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8032</TotalTime>
  <Words>1263</Words>
  <Application>Microsoft Office PowerPoint</Application>
  <PresentationFormat>Custom</PresentationFormat>
  <Paragraphs>171</Paragraphs>
  <Slides>40</Slides>
  <Notes>32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Algerian</vt:lpstr>
      <vt:lpstr>Arial</vt:lpstr>
      <vt:lpstr>Arial</vt:lpstr>
      <vt:lpstr>Californian FB</vt:lpstr>
      <vt:lpstr>Druk Medium</vt:lpstr>
      <vt:lpstr>Helvetica Neue</vt:lpstr>
      <vt:lpstr>Proxima Nova</vt:lpstr>
      <vt:lpstr>Proxima Nova Extrabold</vt:lpstr>
      <vt:lpstr>Proxima Nova Medium</vt:lpstr>
      <vt:lpstr>Proxima Nova Semibold</vt:lpstr>
      <vt:lpstr>25_BoldColor_ISO</vt:lpstr>
      <vt:lpstr>                                  ''आप के हित में''</vt:lpstr>
      <vt:lpstr>PowerPoint Presentation</vt:lpstr>
      <vt:lpstr>PowerPoint Presentation</vt:lpstr>
      <vt:lpstr>PowerPoint Presentation</vt:lpstr>
      <vt:lpstr>What's the construct</vt:lpstr>
      <vt:lpstr>How do we execute 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Team  COLLABORATION</vt:lpstr>
      <vt:lpstr>PowerPoint Presentation</vt:lpstr>
      <vt:lpstr>Break (10 minutes)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                                  Resilience</vt:lpstr>
      <vt:lpstr>PowerPoint Presentation</vt:lpstr>
      <vt:lpstr>                  Mindsets- A STORY</vt:lpstr>
      <vt:lpstr>Growth Mindset Praise Graph</vt:lpstr>
      <vt:lpstr>         LEARN , UNLEARN  AND  RELEARN</vt:lpstr>
      <vt:lpstr>               WORK - LIFE  integration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Little ambassadors WORKSHOP</dc:title>
  <dc:creator>Debolina Dutta</dc:creator>
  <cp:lastModifiedBy>Manners N Beyond</cp:lastModifiedBy>
  <cp:revision>176</cp:revision>
  <dcterms:modified xsi:type="dcterms:W3CDTF">2022-02-24T11:48:19Z</dcterms:modified>
</cp:coreProperties>
</file>